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wdp" ContentType="image/vnd.ms-photo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theme/themeOverride1.xml" ContentType="application/vnd.openxmlformats-officedocument.themeOverride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notesSlides/notesSlide2.xml" ContentType="application/vnd.openxmlformats-officedocument.presentationml.notesSlide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theme/themeOverride2.xml" ContentType="application/vnd.openxmlformats-officedocument.themeOverride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ppt/charts/chart15.xml" ContentType="application/vnd.openxmlformats-officedocument.drawingml.chart+xml"/>
  <Override PartName="/ppt/charts/chart16.xml" ContentType="application/vnd.openxmlformats-officedocument.drawingml.chart+xml"/>
  <Override PartName="/ppt/charts/chart17.xml" ContentType="application/vnd.openxmlformats-officedocument.drawingml.chart+xml"/>
  <Override PartName="/ppt/charts/chart18.xml" ContentType="application/vnd.openxmlformats-officedocument.drawingml.chart+xml"/>
  <Override PartName="/ppt/charts/chart19.xml" ContentType="application/vnd.openxmlformats-officedocument.drawingml.chart+xml"/>
  <Override PartName="/ppt/theme/themeOverride3.xml" ContentType="application/vnd.openxmlformats-officedocument.themeOverride+xml"/>
  <Override PartName="/ppt/charts/chart20.xml" ContentType="application/vnd.openxmlformats-officedocument.drawingml.chart+xml"/>
  <Override PartName="/ppt/charts/chart21.xml" ContentType="application/vnd.openxmlformats-officedocument.drawingml.chart+xml"/>
  <Override PartName="/ppt/theme/themeOverride4.xml" ContentType="application/vnd.openxmlformats-officedocument.themeOverride+xml"/>
  <Override PartName="/ppt/notesSlides/notesSlide3.xml" ContentType="application/vnd.openxmlformats-officedocument.presentationml.notesSlide+xml"/>
  <Override PartName="/ppt/charts/chart22.xml" ContentType="application/vnd.openxmlformats-officedocument.drawingml.chart+xml"/>
  <Override PartName="/ppt/charts/chart23.xml" ContentType="application/vnd.openxmlformats-officedocument.drawingml.chart+xml"/>
  <Override PartName="/ppt/charts/chart24.xml" ContentType="application/vnd.openxmlformats-officedocument.drawingml.chart+xml"/>
  <Override PartName="/ppt/charts/chart25.xml" ContentType="application/vnd.openxmlformats-officedocument.drawingml.chart+xml"/>
  <Override PartName="/ppt/charts/chart26.xml" ContentType="application/vnd.openxmlformats-officedocument.drawingml.chart+xml"/>
  <Override PartName="/ppt/charts/chart27.xml" ContentType="application/vnd.openxmlformats-officedocument.drawingml.chart+xml"/>
  <Override PartName="/ppt/charts/chart28.xml" ContentType="application/vnd.openxmlformats-officedocument.drawingml.chart+xml"/>
  <Override PartName="/ppt/charts/chart29.xml" ContentType="application/vnd.openxmlformats-officedocument.drawingml.chart+xml"/>
  <Override PartName="/ppt/charts/chart30.xml" ContentType="application/vnd.openxmlformats-officedocument.drawingml.chart+xml"/>
  <Override PartName="/ppt/charts/chart31.xml" ContentType="application/vnd.openxmlformats-officedocument.drawingml.chart+xml"/>
  <Override PartName="/ppt/charts/chart32.xml" ContentType="application/vnd.openxmlformats-officedocument.drawingml.chart+xml"/>
  <Override PartName="/ppt/charts/chart33.xml" ContentType="application/vnd.openxmlformats-officedocument.drawingml.chart+xml"/>
  <Override PartName="/ppt/charts/chart34.xml" ContentType="application/vnd.openxmlformats-officedocument.drawingml.chart+xml"/>
  <Override PartName="/ppt/charts/chart35.xml" ContentType="application/vnd.openxmlformats-officedocument.drawingml.chart+xml"/>
  <Override PartName="/ppt/charts/chart36.xml" ContentType="application/vnd.openxmlformats-officedocument.drawingml.chart+xml"/>
  <Override PartName="/ppt/charts/chart37.xml" ContentType="application/vnd.openxmlformats-officedocument.drawingml.chart+xml"/>
  <Override PartName="/ppt/charts/chart38.xml" ContentType="application/vnd.openxmlformats-officedocument.drawingml.chart+xml"/>
  <Override PartName="/ppt/charts/chart39.xml" ContentType="application/vnd.openxmlformats-officedocument.drawingml.chart+xml"/>
  <Override PartName="/ppt/charts/chart40.xml" ContentType="application/vnd.openxmlformats-officedocument.drawingml.chart+xml"/>
  <Override PartName="/ppt/charts/chart41.xml" ContentType="application/vnd.openxmlformats-officedocument.drawingml.chart+xml"/>
  <Override PartName="/ppt/theme/themeOverride5.xml" ContentType="application/vnd.openxmlformats-officedocument.themeOverride+xml"/>
  <Override PartName="/ppt/charts/chart42.xml" ContentType="application/vnd.openxmlformats-officedocument.drawingml.chart+xml"/>
  <Override PartName="/ppt/notesSlides/notesSlide4.xml" ContentType="application/vnd.openxmlformats-officedocument.presentationml.notesSlide+xml"/>
  <Override PartName="/ppt/charts/chart43.xml" ContentType="application/vnd.openxmlformats-officedocument.drawingml.chart+xml"/>
  <Override PartName="/ppt/theme/themeOverride6.xml" ContentType="application/vnd.openxmlformats-officedocument.themeOverride+xml"/>
  <Override PartName="/ppt/charts/chart44.xml" ContentType="application/vnd.openxmlformats-officedocument.drawingml.chart+xml"/>
  <Override PartName="/ppt/theme/themeOverride7.xml" ContentType="application/vnd.openxmlformats-officedocument.themeOverride+xml"/>
  <Override PartName="/ppt/charts/chart45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2"/>
  </p:notesMasterIdLst>
  <p:sldIdLst>
    <p:sldId id="257" r:id="rId2"/>
    <p:sldId id="270" r:id="rId3"/>
    <p:sldId id="264" r:id="rId4"/>
    <p:sldId id="265" r:id="rId5"/>
    <p:sldId id="269" r:id="rId6"/>
    <p:sldId id="272" r:id="rId7"/>
    <p:sldId id="268" r:id="rId8"/>
    <p:sldId id="273" r:id="rId9"/>
    <p:sldId id="274" r:id="rId10"/>
    <p:sldId id="276" r:id="rId11"/>
    <p:sldId id="277" r:id="rId12"/>
    <p:sldId id="278" r:id="rId13"/>
    <p:sldId id="280" r:id="rId14"/>
    <p:sldId id="282" r:id="rId15"/>
    <p:sldId id="283" r:id="rId16"/>
    <p:sldId id="284" r:id="rId17"/>
    <p:sldId id="286" r:id="rId18"/>
    <p:sldId id="287" r:id="rId19"/>
    <p:sldId id="288" r:id="rId20"/>
    <p:sldId id="289" r:id="rId21"/>
    <p:sldId id="290" r:id="rId22"/>
    <p:sldId id="292" r:id="rId23"/>
    <p:sldId id="293" r:id="rId24"/>
    <p:sldId id="294" r:id="rId25"/>
    <p:sldId id="295" r:id="rId26"/>
    <p:sldId id="296" r:id="rId27"/>
    <p:sldId id="297" r:id="rId28"/>
    <p:sldId id="298" r:id="rId29"/>
    <p:sldId id="299" r:id="rId30"/>
    <p:sldId id="300" r:id="rId31"/>
    <p:sldId id="301" r:id="rId32"/>
    <p:sldId id="302" r:id="rId33"/>
    <p:sldId id="304" r:id="rId34"/>
    <p:sldId id="303" r:id="rId35"/>
    <p:sldId id="305" r:id="rId36"/>
    <p:sldId id="306" r:id="rId37"/>
    <p:sldId id="307" r:id="rId38"/>
    <p:sldId id="308" r:id="rId39"/>
    <p:sldId id="313" r:id="rId40"/>
    <p:sldId id="312" r:id="rId41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F641A8"/>
    <a:srgbClr val="FC3D5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987" autoAdjust="0"/>
    <p:restoredTop sz="78665" autoAdjust="0"/>
  </p:normalViewPr>
  <p:slideViewPr>
    <p:cSldViewPr snapToGrid="0">
      <p:cViewPr>
        <p:scale>
          <a:sx n="100" d="100"/>
          <a:sy n="100" d="100"/>
        </p:scale>
        <p:origin x="-2520" y="-71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46" Type="http://schemas.openxmlformats.org/officeDocument/2006/relationships/theme" Target="theme/theme1.xml"/><Relationship Id="rId47" Type="http://schemas.openxmlformats.org/officeDocument/2006/relationships/tableStyles" Target="tableStyles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notesMaster" Target="notesMasters/notesMaster1.xml"/><Relationship Id="rId43" Type="http://schemas.openxmlformats.org/officeDocument/2006/relationships/printerSettings" Target="printerSettings/printerSettings1.bin"/><Relationship Id="rId44" Type="http://schemas.openxmlformats.org/officeDocument/2006/relationships/presProps" Target="presProps.xml"/><Relationship Id="rId45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1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10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11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themeOverride" Target="../theme/themeOverride2.xml"/><Relationship Id="rId2" Type="http://schemas.openxmlformats.org/officeDocument/2006/relationships/package" Target="../embeddings/Hoja_de_c_lculo_de_Microsoft_Excel12.xlsx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13.xlsx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14.xlsx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15.xlsx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16.xlsx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17.xlsx"/></Relationships>
</file>

<file path=ppt/charts/_rels/chart1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18.xlsx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themeOverride" Target="../theme/themeOverride3.xml"/><Relationship Id="rId2" Type="http://schemas.openxmlformats.org/officeDocument/2006/relationships/package" Target="../embeddings/Hoja_de_c_lculo_de_Microsoft_Excel19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2.xlsx"/></Relationships>
</file>

<file path=ppt/charts/_rels/chart2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20.xlsx"/></Relationships>
</file>

<file path=ppt/charts/_rels/chart21.xml.rels><?xml version="1.0" encoding="UTF-8" standalone="yes"?>
<Relationships xmlns="http://schemas.openxmlformats.org/package/2006/relationships"><Relationship Id="rId1" Type="http://schemas.openxmlformats.org/officeDocument/2006/relationships/themeOverride" Target="../theme/themeOverride4.xml"/><Relationship Id="rId2" Type="http://schemas.openxmlformats.org/officeDocument/2006/relationships/package" Target="../embeddings/Hoja_de_c_lculo_de_Microsoft_Excel21.xlsx"/></Relationships>
</file>

<file path=ppt/charts/_rels/chart2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22.xlsx"/></Relationships>
</file>

<file path=ppt/charts/_rels/chart2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23.xlsx"/></Relationships>
</file>

<file path=ppt/charts/_rels/chart2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24.xlsx"/></Relationships>
</file>

<file path=ppt/charts/_rels/chart2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25.xlsx"/></Relationships>
</file>

<file path=ppt/charts/_rels/chart2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26.xlsx"/></Relationships>
</file>

<file path=ppt/charts/_rels/chart2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27.xlsx"/></Relationships>
</file>

<file path=ppt/charts/_rels/chart2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28.xlsx"/></Relationships>
</file>

<file path=ppt/charts/_rels/chart2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29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themeOverride" Target="../theme/themeOverride1.xml"/><Relationship Id="rId2" Type="http://schemas.openxmlformats.org/officeDocument/2006/relationships/package" Target="../embeddings/Hoja_de_c_lculo_de_Microsoft_Excel3.xlsx"/></Relationships>
</file>

<file path=ppt/charts/_rels/chart3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30.xlsx"/></Relationships>
</file>

<file path=ppt/charts/_rels/chart3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31.xlsx"/></Relationships>
</file>

<file path=ppt/charts/_rels/chart3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32.xlsx"/></Relationships>
</file>

<file path=ppt/charts/_rels/chart3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33.xlsx"/></Relationships>
</file>

<file path=ppt/charts/_rels/chart3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34.xlsx"/></Relationships>
</file>

<file path=ppt/charts/_rels/chart3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35.xlsx"/></Relationships>
</file>

<file path=ppt/charts/_rels/chart3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36.xlsx"/></Relationships>
</file>

<file path=ppt/charts/_rels/chart3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37.xlsx"/></Relationships>
</file>

<file path=ppt/charts/_rels/chart3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38.xlsx"/></Relationships>
</file>

<file path=ppt/charts/_rels/chart3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39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4.xlsx"/></Relationships>
</file>

<file path=ppt/charts/_rels/chart4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40.xlsx"/></Relationships>
</file>

<file path=ppt/charts/_rels/chart41.xml.rels><?xml version="1.0" encoding="UTF-8" standalone="yes"?>
<Relationships xmlns="http://schemas.openxmlformats.org/package/2006/relationships"><Relationship Id="rId1" Type="http://schemas.openxmlformats.org/officeDocument/2006/relationships/themeOverride" Target="../theme/themeOverride5.xml"/><Relationship Id="rId2" Type="http://schemas.openxmlformats.org/officeDocument/2006/relationships/package" Target="../embeddings/Hoja_de_c_lculo_de_Microsoft_Excel41.xlsx"/></Relationships>
</file>

<file path=ppt/charts/_rels/chart4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42.xlsx"/></Relationships>
</file>

<file path=ppt/charts/_rels/chart43.xml.rels><?xml version="1.0" encoding="UTF-8" standalone="yes"?>
<Relationships xmlns="http://schemas.openxmlformats.org/package/2006/relationships"><Relationship Id="rId1" Type="http://schemas.openxmlformats.org/officeDocument/2006/relationships/themeOverride" Target="../theme/themeOverride6.xml"/><Relationship Id="rId2" Type="http://schemas.openxmlformats.org/officeDocument/2006/relationships/package" Target="../embeddings/Hoja_de_c_lculo_de_Microsoft_Excel43.xlsx"/></Relationships>
</file>

<file path=ppt/charts/_rels/chart44.xml.rels><?xml version="1.0" encoding="UTF-8" standalone="yes"?>
<Relationships xmlns="http://schemas.openxmlformats.org/package/2006/relationships"><Relationship Id="rId1" Type="http://schemas.openxmlformats.org/officeDocument/2006/relationships/themeOverride" Target="../theme/themeOverride7.xml"/><Relationship Id="rId2" Type="http://schemas.openxmlformats.org/officeDocument/2006/relationships/package" Target="../embeddings/Hoja_de_c_lculo_de_Microsoft_Excel44.xlsx"/></Relationships>
</file>

<file path=ppt/charts/_rels/chart4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45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7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8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9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Hoja1!$B$1</c:f>
              <c:strCache>
                <c:ptCount val="1"/>
                <c:pt idx="0">
                  <c:v>Columna1</c:v>
                </c:pt>
              </c:strCache>
            </c:strRef>
          </c:tx>
          <c:explosion val="25"/>
          <c:dPt>
            <c:idx val="0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effectLst>
                <a:outerShdw blurRad="63500" dir="13500000" kx="2700000" rotWithShape="0">
                  <a:schemeClr val="accent4">
                    <a:lumMod val="60000"/>
                    <a:lumOff val="40000"/>
                    <a:alpha val="15000"/>
                  </a:schemeClr>
                </a:outerShdw>
              </a:effectLst>
            </c:spPr>
          </c:dPt>
          <c:dPt>
            <c:idx val="1"/>
            <c:bubble3D val="0"/>
            <c:spPr>
              <a:solidFill>
                <a:srgbClr val="FF6600"/>
              </a:solidFill>
              <a:effectLst>
                <a:outerShdw blurRad="63500" dir="13500000" kx="2700000" rotWithShape="0">
                  <a:srgbClr val="FF6600">
                    <a:alpha val="15000"/>
                  </a:srgbClr>
                </a:outerShdw>
              </a:effectLst>
            </c:spPr>
          </c:dPt>
          <c:dPt>
            <c:idx val="2"/>
            <c:bubble3D val="0"/>
            <c:spPr>
              <a:solidFill>
                <a:schemeClr val="accent6">
                  <a:lumMod val="75000"/>
                </a:schemeClr>
              </a:solidFill>
              <a:effectLst>
                <a:outerShdw blurRad="63500" dir="13500000" kx="2700000" rotWithShape="0">
                  <a:schemeClr val="accent6">
                    <a:lumMod val="75000"/>
                    <a:alpha val="15000"/>
                  </a:schemeClr>
                </a:outerShdw>
              </a:effectLst>
            </c:spPr>
          </c:dPt>
          <c:dPt>
            <c:idx val="3"/>
            <c:bubble3D val="0"/>
            <c:spPr>
              <a:solidFill>
                <a:srgbClr val="3366FF"/>
              </a:solidFill>
              <a:effectLst>
                <a:outerShdw blurRad="63500" dir="13500000" kx="2700000" rotWithShape="0">
                  <a:srgbClr val="000000">
                    <a:alpha val="15000"/>
                  </a:srgbClr>
                </a:outerShdw>
              </a:effectLst>
            </c:spPr>
          </c:dPt>
          <c:dLbls>
            <c:txPr>
              <a:bodyPr/>
              <a:lstStyle/>
              <a:p>
                <a:pPr>
                  <a:defRPr sz="1400" b="1"/>
                </a:pPr>
                <a:endParaRPr lang="es-ES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</c:dLbls>
          <c:cat>
            <c:strRef>
              <c:f>Hoja1!$A$2:$A$5</c:f>
              <c:strCache>
                <c:ptCount val="4"/>
                <c:pt idx="0">
                  <c:v>&lt;5 años</c:v>
                </c:pt>
                <c:pt idx="1">
                  <c:v>5-15 años</c:v>
                </c:pt>
                <c:pt idx="2">
                  <c:v>16-25 años</c:v>
                </c:pt>
                <c:pt idx="3">
                  <c:v>&gt;25 años</c:v>
                </c:pt>
              </c:strCache>
            </c:strRef>
          </c:cat>
          <c:val>
            <c:numRef>
              <c:f>Hoja1!$B$2:$B$5</c:f>
              <c:numCache>
                <c:formatCode>General</c:formatCode>
                <c:ptCount val="4"/>
                <c:pt idx="0">
                  <c:v>14.71</c:v>
                </c:pt>
                <c:pt idx="1">
                  <c:v>26.47</c:v>
                </c:pt>
                <c:pt idx="2">
                  <c:v>23.53</c:v>
                </c:pt>
                <c:pt idx="3">
                  <c:v>35.29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>
        <c:manualLayout>
          <c:xMode val="edge"/>
          <c:yMode val="edge"/>
          <c:x val="0.6440727028102"/>
          <c:y val="0.0436915152834046"/>
          <c:w val="0.3559272971898"/>
          <c:h val="0.9126165935825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es-ES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32"/>
    </mc:Choice>
    <mc:Fallback>
      <c:style val="3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2007</c:v>
                </c:pt>
              </c:strCache>
            </c:strRef>
          </c:tx>
          <c:spPr>
            <a:solidFill>
              <a:schemeClr val="accent5">
                <a:lumMod val="20000"/>
                <a:lumOff val="80000"/>
              </a:schemeClr>
            </a:solidFill>
          </c:spPr>
          <c:invertIfNegative val="0"/>
          <c:dLbls>
            <c:txPr>
              <a:bodyPr/>
              <a:lstStyle/>
              <a:p>
                <a:pPr>
                  <a:defRPr sz="1000">
                    <a:latin typeface="Chalkduster"/>
                    <a:cs typeface="Chalkduster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Hoja1!$A$2:$A$5</c:f>
              <c:strCache>
                <c:ptCount val="4"/>
                <c:pt idx="0">
                  <c:v>&lt;10%</c:v>
                </c:pt>
                <c:pt idx="1">
                  <c:v>10-25%</c:v>
                </c:pt>
                <c:pt idx="2">
                  <c:v>26-50%</c:v>
                </c:pt>
                <c:pt idx="3">
                  <c:v>51-75%</c:v>
                </c:pt>
              </c:strCache>
            </c:strRef>
          </c:cat>
          <c:val>
            <c:numRef>
              <c:f>Hoja1!$B$2:$B$5</c:f>
              <c:numCache>
                <c:formatCode>General</c:formatCode>
                <c:ptCount val="4"/>
                <c:pt idx="0">
                  <c:v>53.0</c:v>
                </c:pt>
                <c:pt idx="1">
                  <c:v>38.0</c:v>
                </c:pt>
                <c:pt idx="2">
                  <c:v>9.0</c:v>
                </c:pt>
                <c:pt idx="3">
                  <c:v>0.0</c:v>
                </c:pt>
              </c:numCache>
            </c:numRef>
          </c:val>
        </c:ser>
        <c:ser>
          <c:idx val="1"/>
          <c:order val="1"/>
          <c:tx>
            <c:strRef>
              <c:f>Hoja1!$C$1</c:f>
              <c:strCache>
                <c:ptCount val="1"/>
                <c:pt idx="0">
                  <c:v>2017</c:v>
                </c:pt>
              </c:strCache>
            </c:strRef>
          </c:tx>
          <c:spPr>
            <a:solidFill>
              <a:schemeClr val="accent5">
                <a:lumMod val="60000"/>
                <a:lumOff val="40000"/>
              </a:schemeClr>
            </a:solidFill>
          </c:spPr>
          <c:invertIfNegative val="0"/>
          <c:cat>
            <c:strRef>
              <c:f>Hoja1!$A$2:$A$5</c:f>
              <c:strCache>
                <c:ptCount val="4"/>
                <c:pt idx="0">
                  <c:v>&lt;10%</c:v>
                </c:pt>
                <c:pt idx="1">
                  <c:v>10-25%</c:v>
                </c:pt>
                <c:pt idx="2">
                  <c:v>26-50%</c:v>
                </c:pt>
                <c:pt idx="3">
                  <c:v>51-75%</c:v>
                </c:pt>
              </c:strCache>
            </c:strRef>
          </c:cat>
          <c:val>
            <c:numRef>
              <c:f>Hoja1!$C$2:$C$5</c:f>
              <c:numCache>
                <c:formatCode>General</c:formatCode>
                <c:ptCount val="4"/>
                <c:pt idx="0">
                  <c:v>44.12</c:v>
                </c:pt>
                <c:pt idx="1">
                  <c:v>36.76</c:v>
                </c:pt>
                <c:pt idx="2">
                  <c:v>13.24</c:v>
                </c:pt>
                <c:pt idx="3">
                  <c:v>4.41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108293736"/>
        <c:axId val="2108296776"/>
      </c:barChart>
      <c:catAx>
        <c:axId val="2108293736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200">
                <a:latin typeface="Chalkduster"/>
                <a:cs typeface="Chalkduster"/>
              </a:defRPr>
            </a:pPr>
            <a:endParaRPr lang="es-ES"/>
          </a:p>
        </c:txPr>
        <c:crossAx val="2108296776"/>
        <c:crosses val="autoZero"/>
        <c:auto val="1"/>
        <c:lblAlgn val="ctr"/>
        <c:lblOffset val="100"/>
        <c:noMultiLvlLbl val="0"/>
      </c:catAx>
      <c:valAx>
        <c:axId val="210829677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>
                <a:latin typeface="Chalkduster"/>
                <a:cs typeface="Chalkduster"/>
              </a:defRPr>
            </a:pPr>
            <a:endParaRPr lang="es-ES"/>
          </a:p>
        </c:txPr>
        <c:crossAx val="2108293736"/>
        <c:crosses val="autoZero"/>
        <c:crossBetween val="between"/>
      </c:valAx>
    </c:plotArea>
    <c:legend>
      <c:legendPos val="r"/>
      <c:layout/>
      <c:overlay val="0"/>
      <c:txPr>
        <a:bodyPr/>
        <a:lstStyle/>
        <a:p>
          <a:pPr>
            <a:defRPr b="1">
              <a:latin typeface="Chalkduster"/>
              <a:cs typeface="Chalkduster"/>
            </a:defRPr>
          </a:pPr>
          <a:endParaRPr lang="es-ES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s-ES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Ideas autolíticas</c:v>
                </c:pt>
              </c:strCache>
            </c:strRef>
          </c:tx>
          <c:spPr>
            <a:solidFill>
              <a:schemeClr val="accent3">
                <a:lumMod val="75000"/>
              </a:schemeClr>
            </a:solidFill>
          </c:spPr>
          <c:invertIfNegative val="0"/>
          <c:dLbls>
            <c:txPr>
              <a:bodyPr/>
              <a:lstStyle/>
              <a:p>
                <a:pPr>
                  <a:defRPr sz="1000" b="1">
                    <a:latin typeface="Chalkduster"/>
                    <a:cs typeface="Chalkduster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Hoja1!$A$2</c:f>
              <c:strCache>
                <c:ptCount val="1"/>
                <c:pt idx="0">
                  <c:v>Categoría 1</c:v>
                </c:pt>
              </c:strCache>
            </c:strRef>
          </c:cat>
          <c:val>
            <c:numRef>
              <c:f>Hoja1!$B$2</c:f>
              <c:numCache>
                <c:formatCode>General</c:formatCode>
                <c:ptCount val="1"/>
                <c:pt idx="0">
                  <c:v>27.2</c:v>
                </c:pt>
              </c:numCache>
            </c:numRef>
          </c:val>
        </c:ser>
        <c:ser>
          <c:idx val="1"/>
          <c:order val="1"/>
          <c:tx>
            <c:strRef>
              <c:f>Hoja1!$C$1</c:f>
              <c:strCache>
                <c:ptCount val="1"/>
                <c:pt idx="0">
                  <c:v>Gravedad sintomatología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</c:spPr>
          <c:invertIfNegative val="0"/>
          <c:dLbls>
            <c:txPr>
              <a:bodyPr/>
              <a:lstStyle/>
              <a:p>
                <a:pPr>
                  <a:defRPr sz="1000" b="1">
                    <a:latin typeface="Chalkduster"/>
                    <a:cs typeface="Chalkduster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Hoja1!$A$2</c:f>
              <c:strCache>
                <c:ptCount val="1"/>
                <c:pt idx="0">
                  <c:v>Categoría 1</c:v>
                </c:pt>
              </c:strCache>
            </c:strRef>
          </c:cat>
          <c:val>
            <c:numRef>
              <c:f>Hoja1!$C$2</c:f>
              <c:numCache>
                <c:formatCode>General</c:formatCode>
                <c:ptCount val="1"/>
                <c:pt idx="0">
                  <c:v>25.2</c:v>
                </c:pt>
              </c:numCache>
            </c:numRef>
          </c:val>
        </c:ser>
        <c:ser>
          <c:idx val="2"/>
          <c:order val="2"/>
          <c:tx>
            <c:strRef>
              <c:f>Hoja1!$D$1</c:f>
              <c:strCache>
                <c:ptCount val="1"/>
                <c:pt idx="0">
                  <c:v>Dificultad relación con el paciente</c:v>
                </c:pt>
              </c:strCache>
            </c:strRef>
          </c:tx>
          <c:spPr>
            <a:solidFill>
              <a:schemeClr val="accent4">
                <a:lumMod val="20000"/>
                <a:lumOff val="80000"/>
              </a:schemeClr>
            </a:solidFill>
          </c:spPr>
          <c:invertIfNegative val="0"/>
          <c:dLbls>
            <c:txPr>
              <a:bodyPr/>
              <a:lstStyle/>
              <a:p>
                <a:pPr>
                  <a:defRPr sz="1000" b="1">
                    <a:latin typeface="Chalkduster"/>
                    <a:cs typeface="Chalkduster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Hoja1!$A$2</c:f>
              <c:strCache>
                <c:ptCount val="1"/>
                <c:pt idx="0">
                  <c:v>Categoría 1</c:v>
                </c:pt>
              </c:strCache>
            </c:strRef>
          </c:cat>
          <c:val>
            <c:numRef>
              <c:f>Hoja1!$D$2</c:f>
              <c:numCache>
                <c:formatCode>General</c:formatCode>
                <c:ptCount val="1"/>
                <c:pt idx="0">
                  <c:v>16.55</c:v>
                </c:pt>
              </c:numCache>
            </c:numRef>
          </c:val>
        </c:ser>
        <c:ser>
          <c:idx val="3"/>
          <c:order val="3"/>
          <c:tx>
            <c:strRef>
              <c:f>Hoja1!$E$1</c:f>
              <c:strCache>
                <c:ptCount val="1"/>
                <c:pt idx="0">
                  <c:v>Falta conocimientos</c:v>
                </c:pt>
              </c:strCache>
            </c:strRef>
          </c:tx>
          <c:spPr>
            <a:solidFill>
              <a:schemeClr val="accent4">
                <a:lumMod val="60000"/>
                <a:lumOff val="40000"/>
              </a:schemeClr>
            </a:solidFill>
          </c:spPr>
          <c:invertIfNegative val="0"/>
          <c:dLbls>
            <c:txPr>
              <a:bodyPr/>
              <a:lstStyle/>
              <a:p>
                <a:pPr>
                  <a:defRPr sz="1000" b="1">
                    <a:latin typeface="Chalkduster"/>
                    <a:cs typeface="Chalkduster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Hoja1!$A$2</c:f>
              <c:strCache>
                <c:ptCount val="1"/>
                <c:pt idx="0">
                  <c:v>Categoría 1</c:v>
                </c:pt>
              </c:strCache>
            </c:strRef>
          </c:cat>
          <c:val>
            <c:numRef>
              <c:f>Hoja1!$E$2</c:f>
              <c:numCache>
                <c:formatCode>General</c:formatCode>
                <c:ptCount val="1"/>
                <c:pt idx="0">
                  <c:v>16.75</c:v>
                </c:pt>
              </c:numCache>
            </c:numRef>
          </c:val>
        </c:ser>
        <c:ser>
          <c:idx val="4"/>
          <c:order val="4"/>
          <c:tx>
            <c:strRef>
              <c:f>Hoja1!$F$1</c:f>
              <c:strCache>
                <c:ptCount val="1"/>
                <c:pt idx="0">
                  <c:v>Presión asistencial</c:v>
                </c:pt>
              </c:strCache>
            </c:strRef>
          </c:tx>
          <c:spPr>
            <a:solidFill>
              <a:srgbClr val="FC3D57"/>
            </a:solidFill>
          </c:spPr>
          <c:invertIfNegative val="0"/>
          <c:dLbls>
            <c:txPr>
              <a:bodyPr/>
              <a:lstStyle/>
              <a:p>
                <a:pPr>
                  <a:defRPr sz="1000" b="1">
                    <a:latin typeface="Chalkduster"/>
                    <a:cs typeface="Chalkduster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Hoja1!$A$2</c:f>
              <c:strCache>
                <c:ptCount val="1"/>
                <c:pt idx="0">
                  <c:v>Categoría 1</c:v>
                </c:pt>
              </c:strCache>
            </c:strRef>
          </c:cat>
          <c:val>
            <c:numRef>
              <c:f>Hoja1!$F$2</c:f>
              <c:numCache>
                <c:formatCode>General</c:formatCode>
                <c:ptCount val="1"/>
                <c:pt idx="0">
                  <c:v>14.3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108074856"/>
        <c:axId val="2108077832"/>
      </c:barChart>
      <c:catAx>
        <c:axId val="2108074856"/>
        <c:scaling>
          <c:orientation val="minMax"/>
        </c:scaling>
        <c:delete val="1"/>
        <c:axPos val="b"/>
        <c:majorTickMark val="out"/>
        <c:minorTickMark val="none"/>
        <c:tickLblPos val="nextTo"/>
        <c:crossAx val="2108077832"/>
        <c:crosses val="autoZero"/>
        <c:auto val="1"/>
        <c:lblAlgn val="ctr"/>
        <c:lblOffset val="100"/>
        <c:noMultiLvlLbl val="0"/>
      </c:catAx>
      <c:valAx>
        <c:axId val="210807783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>
                <a:latin typeface="Chalkduster"/>
                <a:cs typeface="Chalkduster"/>
              </a:defRPr>
            </a:pPr>
            <a:endParaRPr lang="es-ES"/>
          </a:p>
        </c:txPr>
        <c:crossAx val="2108074856"/>
        <c:crosses val="autoZero"/>
        <c:crossBetween val="between"/>
      </c:valAx>
    </c:plotArea>
    <c:legend>
      <c:legendPos val="r"/>
      <c:layout/>
      <c:overlay val="0"/>
      <c:txPr>
        <a:bodyPr/>
        <a:lstStyle/>
        <a:p>
          <a:pPr>
            <a:defRPr sz="1200">
              <a:latin typeface="Chalkduster"/>
              <a:cs typeface="Chalkduster"/>
            </a:defRPr>
          </a:pPr>
          <a:endParaRPr lang="es-ES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s-ES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2007</c:v>
                </c:pt>
              </c:strCache>
            </c:strRef>
          </c:tx>
          <c:spPr>
            <a:solidFill>
              <a:srgbClr val="4472C4">
                <a:lumMod val="20000"/>
                <a:lumOff val="80000"/>
              </a:srgbClr>
            </a:solidFill>
          </c:spPr>
          <c:invertIfNegative val="0"/>
          <c:dLbls>
            <c:txPr>
              <a:bodyPr/>
              <a:lstStyle/>
              <a:p>
                <a:pPr>
                  <a:defRPr sz="1000">
                    <a:latin typeface="Chalkduster"/>
                    <a:cs typeface="Chalkduster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Hoja1!$A$2:$A$6</c:f>
              <c:strCache>
                <c:ptCount val="5"/>
                <c:pt idx="0">
                  <c:v>Ideas autolíticas</c:v>
                </c:pt>
                <c:pt idx="1">
                  <c:v>Gravedad sintomatología</c:v>
                </c:pt>
                <c:pt idx="2">
                  <c:v>Dificultad relación con el paciente</c:v>
                </c:pt>
                <c:pt idx="3">
                  <c:v>Falta conocimientos</c:v>
                </c:pt>
                <c:pt idx="4">
                  <c:v>Presión asistencial</c:v>
                </c:pt>
              </c:strCache>
            </c:strRef>
          </c:cat>
          <c:val>
            <c:numRef>
              <c:f>Hoja1!$B$2:$B$6</c:f>
              <c:numCache>
                <c:formatCode>General</c:formatCode>
                <c:ptCount val="5"/>
                <c:pt idx="0">
                  <c:v>28.15</c:v>
                </c:pt>
                <c:pt idx="1">
                  <c:v>25.6</c:v>
                </c:pt>
                <c:pt idx="2">
                  <c:v>18.1</c:v>
                </c:pt>
                <c:pt idx="3">
                  <c:v>15.74</c:v>
                </c:pt>
                <c:pt idx="4">
                  <c:v>12.41</c:v>
                </c:pt>
              </c:numCache>
            </c:numRef>
          </c:val>
        </c:ser>
        <c:ser>
          <c:idx val="1"/>
          <c:order val="1"/>
          <c:tx>
            <c:strRef>
              <c:f>Hoja1!$C$1</c:f>
              <c:strCache>
                <c:ptCount val="1"/>
                <c:pt idx="0">
                  <c:v>2017</c:v>
                </c:pt>
              </c:strCache>
            </c:strRef>
          </c:tx>
          <c:spPr>
            <a:solidFill>
              <a:srgbClr val="4472C4">
                <a:lumMod val="60000"/>
                <a:lumOff val="40000"/>
              </a:srgbClr>
            </a:solidFill>
          </c:spPr>
          <c:invertIfNegative val="0"/>
          <c:dLbls>
            <c:delete val="1"/>
          </c:dLbls>
          <c:cat>
            <c:strRef>
              <c:f>Hoja1!$A$2:$A$6</c:f>
              <c:strCache>
                <c:ptCount val="5"/>
                <c:pt idx="0">
                  <c:v>Ideas autolíticas</c:v>
                </c:pt>
                <c:pt idx="1">
                  <c:v>Gravedad sintomatología</c:v>
                </c:pt>
                <c:pt idx="2">
                  <c:v>Dificultad relación con el paciente</c:v>
                </c:pt>
                <c:pt idx="3">
                  <c:v>Falta conocimientos</c:v>
                </c:pt>
                <c:pt idx="4">
                  <c:v>Presión asistencial</c:v>
                </c:pt>
              </c:strCache>
            </c:strRef>
          </c:cat>
          <c:val>
            <c:numRef>
              <c:f>Hoja1!$C$2:$C$6</c:f>
              <c:numCache>
                <c:formatCode>General</c:formatCode>
                <c:ptCount val="5"/>
                <c:pt idx="0">
                  <c:v>27.2</c:v>
                </c:pt>
                <c:pt idx="1">
                  <c:v>25.2</c:v>
                </c:pt>
                <c:pt idx="2">
                  <c:v>16.55</c:v>
                </c:pt>
                <c:pt idx="3">
                  <c:v>16.75</c:v>
                </c:pt>
                <c:pt idx="4">
                  <c:v>14.3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2105935000"/>
        <c:axId val="2105938040"/>
      </c:barChart>
      <c:catAx>
        <c:axId val="2105935000"/>
        <c:scaling>
          <c:orientation val="minMax"/>
        </c:scaling>
        <c:delete val="0"/>
        <c:axPos val="b"/>
        <c:majorTickMark val="none"/>
        <c:minorTickMark val="none"/>
        <c:tickLblPos val="nextTo"/>
        <c:txPr>
          <a:bodyPr/>
          <a:lstStyle/>
          <a:p>
            <a:pPr>
              <a:defRPr sz="1000">
                <a:latin typeface="Chalkduster"/>
                <a:cs typeface="Chalkduster"/>
              </a:defRPr>
            </a:pPr>
            <a:endParaRPr lang="es-ES"/>
          </a:p>
        </c:txPr>
        <c:crossAx val="2105938040"/>
        <c:crosses val="autoZero"/>
        <c:auto val="1"/>
        <c:lblAlgn val="ctr"/>
        <c:lblOffset val="100"/>
        <c:noMultiLvlLbl val="0"/>
      </c:catAx>
      <c:valAx>
        <c:axId val="2105938040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2105935000"/>
        <c:crosses val="autoZero"/>
        <c:crossBetween val="between"/>
      </c:valAx>
    </c:plotArea>
    <c:legend>
      <c:legendPos val="t"/>
      <c:layout/>
      <c:overlay val="0"/>
      <c:txPr>
        <a:bodyPr/>
        <a:lstStyle/>
        <a:p>
          <a:pPr>
            <a:defRPr>
              <a:latin typeface="Chalkduster"/>
              <a:cs typeface="Chalkduster"/>
            </a:defRPr>
          </a:pPr>
          <a:endParaRPr lang="es-ES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s-ES"/>
    </a:p>
  </c:txPr>
  <c:externalData r:id="rId2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36"/>
    </mc:Choice>
    <mc:Fallback>
      <c:style val="36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Serie 1</c:v>
                </c:pt>
              </c:strCache>
            </c:strRef>
          </c:tx>
          <c:spPr>
            <a:solidFill>
              <a:schemeClr val="accent4">
                <a:lumMod val="60000"/>
                <a:lumOff val="40000"/>
              </a:schemeClr>
            </a:solidFill>
          </c:spPr>
          <c:invertIfNegative val="0"/>
          <c:dLbls>
            <c:txPr>
              <a:bodyPr/>
              <a:lstStyle/>
              <a:p>
                <a:pPr>
                  <a:defRPr sz="1400" b="1">
                    <a:latin typeface="Chalkduster"/>
                    <a:cs typeface="Chalkduster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Hoja1!$A$2:$A$6</c:f>
              <c:strCache>
                <c:ptCount val="5"/>
                <c:pt idx="0">
                  <c:v>Casi nunca (&lt;10%)</c:v>
                </c:pt>
                <c:pt idx="1">
                  <c:v>Pocas veces (10-25%)</c:v>
                </c:pt>
                <c:pt idx="2">
                  <c:v>A veces (26-50%)</c:v>
                </c:pt>
                <c:pt idx="3">
                  <c:v>Casi siempre (51-75%)</c:v>
                </c:pt>
                <c:pt idx="4">
                  <c:v>Siempre (&gt;75%)</c:v>
                </c:pt>
              </c:strCache>
            </c:strRef>
          </c:cat>
          <c:val>
            <c:numRef>
              <c:f>Hoja1!$B$2:$B$6</c:f>
              <c:numCache>
                <c:formatCode>General</c:formatCode>
                <c:ptCount val="5"/>
                <c:pt idx="0">
                  <c:v>0.0</c:v>
                </c:pt>
                <c:pt idx="1">
                  <c:v>7.46</c:v>
                </c:pt>
                <c:pt idx="2">
                  <c:v>20.89</c:v>
                </c:pt>
                <c:pt idx="3">
                  <c:v>55.23</c:v>
                </c:pt>
                <c:pt idx="4">
                  <c:v>16.42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105765496"/>
        <c:axId val="2105768536"/>
        <c:axId val="0"/>
      </c:bar3DChart>
      <c:catAx>
        <c:axId val="2105765496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400">
                <a:latin typeface="Chalkduster"/>
                <a:cs typeface="Chalkduster"/>
              </a:defRPr>
            </a:pPr>
            <a:endParaRPr lang="es-ES"/>
          </a:p>
        </c:txPr>
        <c:crossAx val="2105768536"/>
        <c:crosses val="autoZero"/>
        <c:auto val="1"/>
        <c:lblAlgn val="ctr"/>
        <c:lblOffset val="100"/>
        <c:noMultiLvlLbl val="0"/>
      </c:catAx>
      <c:valAx>
        <c:axId val="2105768536"/>
        <c:scaling>
          <c:orientation val="minMax"/>
          <c:max val="100.0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>
                <a:latin typeface="Chalkduster"/>
                <a:cs typeface="Chalkduster"/>
              </a:defRPr>
            </a:pPr>
            <a:endParaRPr lang="es-ES"/>
          </a:p>
        </c:txPr>
        <c:crossAx val="2105765496"/>
        <c:crosses val="autoZero"/>
        <c:crossBetween val="between"/>
        <c:majorUnit val="20.0"/>
        <c:minorUnit val="2.0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s-ES"/>
    </a:p>
  </c:txPr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32"/>
    </mc:Choice>
    <mc:Fallback>
      <c:style val="3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2007</c:v>
                </c:pt>
              </c:strCache>
            </c:strRef>
          </c:tx>
          <c:spPr>
            <a:solidFill>
              <a:schemeClr val="accent5">
                <a:lumMod val="20000"/>
                <a:lumOff val="80000"/>
              </a:schemeClr>
            </a:solidFill>
          </c:spPr>
          <c:invertIfNegative val="0"/>
          <c:dLbls>
            <c:txPr>
              <a:bodyPr/>
              <a:lstStyle/>
              <a:p>
                <a:pPr>
                  <a:defRPr sz="1000">
                    <a:latin typeface="Chalkduster"/>
                    <a:cs typeface="Chalkduster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Hoja1!$A$2:$A$6</c:f>
              <c:strCache>
                <c:ptCount val="5"/>
                <c:pt idx="0">
                  <c:v>Casi nunca</c:v>
                </c:pt>
                <c:pt idx="1">
                  <c:v>Pocas veces</c:v>
                </c:pt>
                <c:pt idx="2">
                  <c:v>A veces</c:v>
                </c:pt>
                <c:pt idx="3">
                  <c:v>Casi siempre</c:v>
                </c:pt>
                <c:pt idx="4">
                  <c:v>Siempre</c:v>
                </c:pt>
              </c:strCache>
            </c:strRef>
          </c:cat>
          <c:val>
            <c:numRef>
              <c:f>Hoja1!$B$2:$B$6</c:f>
              <c:numCache>
                <c:formatCode>General</c:formatCode>
                <c:ptCount val="5"/>
                <c:pt idx="0">
                  <c:v>0.0</c:v>
                </c:pt>
                <c:pt idx="1">
                  <c:v>0.0</c:v>
                </c:pt>
                <c:pt idx="2">
                  <c:v>19.0</c:v>
                </c:pt>
                <c:pt idx="3">
                  <c:v>61.0</c:v>
                </c:pt>
                <c:pt idx="4">
                  <c:v>20.0</c:v>
                </c:pt>
              </c:numCache>
            </c:numRef>
          </c:val>
        </c:ser>
        <c:ser>
          <c:idx val="1"/>
          <c:order val="1"/>
          <c:tx>
            <c:strRef>
              <c:f>Hoja1!$C$1</c:f>
              <c:strCache>
                <c:ptCount val="1"/>
                <c:pt idx="0">
                  <c:v>2017</c:v>
                </c:pt>
              </c:strCache>
            </c:strRef>
          </c:tx>
          <c:spPr>
            <a:solidFill>
              <a:schemeClr val="accent5">
                <a:lumMod val="60000"/>
                <a:lumOff val="40000"/>
              </a:schemeClr>
            </a:solidFill>
          </c:spPr>
          <c:invertIfNegative val="0"/>
          <c:cat>
            <c:strRef>
              <c:f>Hoja1!$A$2:$A$6</c:f>
              <c:strCache>
                <c:ptCount val="5"/>
                <c:pt idx="0">
                  <c:v>Casi nunca</c:v>
                </c:pt>
                <c:pt idx="1">
                  <c:v>Pocas veces</c:v>
                </c:pt>
                <c:pt idx="2">
                  <c:v>A veces</c:v>
                </c:pt>
                <c:pt idx="3">
                  <c:v>Casi siempre</c:v>
                </c:pt>
                <c:pt idx="4">
                  <c:v>Siempre</c:v>
                </c:pt>
              </c:strCache>
            </c:strRef>
          </c:cat>
          <c:val>
            <c:numRef>
              <c:f>Hoja1!$C$2:$C$6</c:f>
              <c:numCache>
                <c:formatCode>General</c:formatCode>
                <c:ptCount val="5"/>
                <c:pt idx="0">
                  <c:v>0.0</c:v>
                </c:pt>
                <c:pt idx="1">
                  <c:v>7.46</c:v>
                </c:pt>
                <c:pt idx="2">
                  <c:v>20.89</c:v>
                </c:pt>
                <c:pt idx="3">
                  <c:v>55.23</c:v>
                </c:pt>
                <c:pt idx="4">
                  <c:v>16.42</c:v>
                </c:pt>
              </c:numCache>
            </c:numRef>
          </c:val>
        </c:ser>
        <c:ser>
          <c:idx val="2"/>
          <c:order val="2"/>
          <c:tx>
            <c:strRef>
              <c:f>Hoja1!$D$1</c:f>
              <c:strCache>
                <c:ptCount val="1"/>
              </c:strCache>
            </c:strRef>
          </c:tx>
          <c:spPr>
            <a:solidFill>
              <a:schemeClr val="bg1"/>
            </a:solidFill>
          </c:spPr>
          <c:invertIfNegative val="0"/>
          <c:cat>
            <c:strRef>
              <c:f>Hoja1!$A$2:$A$6</c:f>
              <c:strCache>
                <c:ptCount val="5"/>
                <c:pt idx="0">
                  <c:v>Casi nunca</c:v>
                </c:pt>
                <c:pt idx="1">
                  <c:v>Pocas veces</c:v>
                </c:pt>
                <c:pt idx="2">
                  <c:v>A veces</c:v>
                </c:pt>
                <c:pt idx="3">
                  <c:v>Casi siempre</c:v>
                </c:pt>
                <c:pt idx="4">
                  <c:v>Siempre</c:v>
                </c:pt>
              </c:strCache>
            </c:strRef>
          </c:cat>
          <c:val>
            <c:numRef>
              <c:f>Hoja1!$D$2:$D$6</c:f>
              <c:numCache>
                <c:formatCode>General</c:formatCode>
                <c:ptCount val="5"/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105804104"/>
        <c:axId val="2105807144"/>
      </c:barChart>
      <c:catAx>
        <c:axId val="2105804104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000">
                <a:latin typeface="Chalkduster"/>
                <a:cs typeface="Chalkduster"/>
              </a:defRPr>
            </a:pPr>
            <a:endParaRPr lang="es-ES"/>
          </a:p>
        </c:txPr>
        <c:crossAx val="2105807144"/>
        <c:crosses val="autoZero"/>
        <c:auto val="1"/>
        <c:lblAlgn val="ctr"/>
        <c:lblOffset val="100"/>
        <c:noMultiLvlLbl val="0"/>
      </c:catAx>
      <c:valAx>
        <c:axId val="210580714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>
                <a:latin typeface="Chalkduster"/>
                <a:cs typeface="Chalkduster"/>
              </a:defRPr>
            </a:pPr>
            <a:endParaRPr lang="es-ES"/>
          </a:p>
        </c:txPr>
        <c:crossAx val="2105804104"/>
        <c:crosses val="autoZero"/>
        <c:crossBetween val="between"/>
      </c:valAx>
    </c:plotArea>
    <c:legend>
      <c:legendPos val="r"/>
      <c:layout/>
      <c:overlay val="0"/>
      <c:txPr>
        <a:bodyPr/>
        <a:lstStyle/>
        <a:p>
          <a:pPr>
            <a:defRPr b="1">
              <a:latin typeface="Chalkduster"/>
              <a:cs typeface="Chalkduster"/>
            </a:defRPr>
          </a:pPr>
          <a:endParaRPr lang="es-ES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s-ES"/>
    </a:p>
  </c:txPr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32"/>
    </mc:Choice>
    <mc:Fallback>
      <c:style val="3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2007</c:v>
                </c:pt>
              </c:strCache>
            </c:strRef>
          </c:tx>
          <c:spPr>
            <a:solidFill>
              <a:schemeClr val="accent5">
                <a:lumMod val="20000"/>
                <a:lumOff val="80000"/>
              </a:schemeClr>
            </a:solidFill>
          </c:spPr>
          <c:invertIfNegative val="0"/>
          <c:dLbls>
            <c:txPr>
              <a:bodyPr/>
              <a:lstStyle/>
              <a:p>
                <a:pPr>
                  <a:defRPr sz="1000">
                    <a:latin typeface="Chalkduster"/>
                    <a:cs typeface="Chalkduster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Hoja1!$A$2</c:f>
              <c:strCache>
                <c:ptCount val="1"/>
                <c:pt idx="0">
                  <c:v>Ansiolíticos</c:v>
                </c:pt>
              </c:strCache>
            </c:strRef>
          </c:cat>
          <c:val>
            <c:numRef>
              <c:f>Hoja1!$B$2</c:f>
              <c:numCache>
                <c:formatCode>General</c:formatCode>
                <c:ptCount val="1"/>
                <c:pt idx="0">
                  <c:v>72.0</c:v>
                </c:pt>
              </c:numCache>
            </c:numRef>
          </c:val>
        </c:ser>
        <c:ser>
          <c:idx val="1"/>
          <c:order val="1"/>
          <c:tx>
            <c:strRef>
              <c:f>Hoja1!$C$1</c:f>
              <c:strCache>
                <c:ptCount val="1"/>
                <c:pt idx="0">
                  <c:v>2017</c:v>
                </c:pt>
              </c:strCache>
            </c:strRef>
          </c:tx>
          <c:spPr>
            <a:solidFill>
              <a:schemeClr val="accent5">
                <a:lumMod val="60000"/>
                <a:lumOff val="40000"/>
              </a:schemeClr>
            </a:solidFill>
          </c:spPr>
          <c:invertIfNegative val="0"/>
          <c:dLbls>
            <c:txPr>
              <a:bodyPr/>
              <a:lstStyle/>
              <a:p>
                <a:pPr>
                  <a:defRPr sz="1400" b="1">
                    <a:latin typeface="Chalkduster"/>
                    <a:cs typeface="Chalkduster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Hoja1!$A$2</c:f>
              <c:strCache>
                <c:ptCount val="1"/>
                <c:pt idx="0">
                  <c:v>Ansiolíticos</c:v>
                </c:pt>
              </c:strCache>
            </c:strRef>
          </c:cat>
          <c:val>
            <c:numRef>
              <c:f>Hoja1!$C$2</c:f>
              <c:numCache>
                <c:formatCode>General</c:formatCode>
                <c:ptCount val="1"/>
                <c:pt idx="0">
                  <c:v>42.0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105873624"/>
        <c:axId val="2105876664"/>
      </c:barChart>
      <c:catAx>
        <c:axId val="210587362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>
                <a:latin typeface="Chalkduster"/>
                <a:cs typeface="Chalkduster"/>
              </a:defRPr>
            </a:pPr>
            <a:endParaRPr lang="es-ES"/>
          </a:p>
        </c:txPr>
        <c:crossAx val="2105876664"/>
        <c:crosses val="autoZero"/>
        <c:auto val="1"/>
        <c:lblAlgn val="ctr"/>
        <c:lblOffset val="100"/>
        <c:noMultiLvlLbl val="0"/>
      </c:catAx>
      <c:valAx>
        <c:axId val="210587666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>
                <a:latin typeface="Chalkduster"/>
                <a:cs typeface="Chalkduster"/>
              </a:defRPr>
            </a:pPr>
            <a:endParaRPr lang="es-ES"/>
          </a:p>
        </c:txPr>
        <c:crossAx val="2105873624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682002620799272"/>
          <c:y val="0.163298364368161"/>
          <c:w val="0.317997379200728"/>
          <c:h val="0.657687345895761"/>
        </c:manualLayout>
      </c:layout>
      <c:overlay val="0"/>
      <c:txPr>
        <a:bodyPr/>
        <a:lstStyle/>
        <a:p>
          <a:pPr>
            <a:defRPr b="1">
              <a:latin typeface="Chalkduster"/>
              <a:cs typeface="Chalkduster"/>
            </a:defRPr>
          </a:pPr>
          <a:endParaRPr lang="es-ES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s-ES"/>
    </a:p>
  </c:txPr>
  <c:externalData r:id="rId1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36"/>
    </mc:Choice>
    <mc:Fallback>
      <c:style val="36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Serie 1</c:v>
                </c:pt>
              </c:strCache>
            </c:strRef>
          </c:tx>
          <c:spPr>
            <a:solidFill>
              <a:schemeClr val="accent4">
                <a:lumMod val="60000"/>
                <a:lumOff val="40000"/>
              </a:schemeClr>
            </a:solidFill>
          </c:spPr>
          <c:invertIfNegative val="0"/>
          <c:dLbls>
            <c:txPr>
              <a:bodyPr/>
              <a:lstStyle/>
              <a:p>
                <a:pPr>
                  <a:defRPr sz="1000" b="1">
                    <a:latin typeface="Chalkduster"/>
                    <a:cs typeface="Chalkduster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Hoja1!$A$2:$A$6</c:f>
              <c:strCache>
                <c:ptCount val="5"/>
                <c:pt idx="0">
                  <c:v>Casi nunca (&lt;10%)</c:v>
                </c:pt>
                <c:pt idx="1">
                  <c:v>Pocas veces (10-25%)</c:v>
                </c:pt>
                <c:pt idx="2">
                  <c:v>A veces (26-50%)</c:v>
                </c:pt>
                <c:pt idx="3">
                  <c:v>Casi siempre (51-75%)</c:v>
                </c:pt>
                <c:pt idx="4">
                  <c:v>Siempre (&gt;75%)</c:v>
                </c:pt>
              </c:strCache>
            </c:strRef>
          </c:cat>
          <c:val>
            <c:numRef>
              <c:f>Hoja1!$B$2:$B$6</c:f>
              <c:numCache>
                <c:formatCode>General</c:formatCode>
                <c:ptCount val="5"/>
                <c:pt idx="0">
                  <c:v>1.49</c:v>
                </c:pt>
                <c:pt idx="1">
                  <c:v>4.48</c:v>
                </c:pt>
                <c:pt idx="2">
                  <c:v>46.27</c:v>
                </c:pt>
                <c:pt idx="3">
                  <c:v>44.78</c:v>
                </c:pt>
                <c:pt idx="4">
                  <c:v>2.98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105579624"/>
        <c:axId val="2105582664"/>
        <c:axId val="0"/>
      </c:bar3DChart>
      <c:catAx>
        <c:axId val="2105579624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400">
                <a:latin typeface="Chalkduster"/>
                <a:cs typeface="Chalkduster"/>
              </a:defRPr>
            </a:pPr>
            <a:endParaRPr lang="es-ES"/>
          </a:p>
        </c:txPr>
        <c:crossAx val="2105582664"/>
        <c:crosses val="autoZero"/>
        <c:auto val="1"/>
        <c:lblAlgn val="ctr"/>
        <c:lblOffset val="100"/>
        <c:noMultiLvlLbl val="0"/>
      </c:catAx>
      <c:valAx>
        <c:axId val="2105582664"/>
        <c:scaling>
          <c:orientation val="minMax"/>
          <c:max val="100.0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>
                <a:latin typeface="Chalkduster"/>
                <a:cs typeface="Chalkduster"/>
              </a:defRPr>
            </a:pPr>
            <a:endParaRPr lang="es-ES"/>
          </a:p>
        </c:txPr>
        <c:crossAx val="2105579624"/>
        <c:crosses val="autoZero"/>
        <c:crossBetween val="between"/>
        <c:majorUnit val="20.0"/>
        <c:minorUnit val="2.0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s-ES"/>
    </a:p>
  </c:txPr>
  <c:externalData r:id="rId1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32"/>
    </mc:Choice>
    <mc:Fallback>
      <c:style val="3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2007</c:v>
                </c:pt>
              </c:strCache>
            </c:strRef>
          </c:tx>
          <c:spPr>
            <a:solidFill>
              <a:schemeClr val="accent5">
                <a:lumMod val="20000"/>
                <a:lumOff val="80000"/>
              </a:schemeClr>
            </a:solidFill>
          </c:spPr>
          <c:invertIfNegative val="0"/>
          <c:dLbls>
            <c:txPr>
              <a:bodyPr/>
              <a:lstStyle/>
              <a:p>
                <a:pPr>
                  <a:defRPr sz="1000">
                    <a:latin typeface="Chalkduster"/>
                    <a:cs typeface="Chalkduster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Hoja1!$A$2:$A$6</c:f>
              <c:strCache>
                <c:ptCount val="5"/>
                <c:pt idx="0">
                  <c:v>Casi nunca</c:v>
                </c:pt>
                <c:pt idx="1">
                  <c:v>Pocas veces</c:v>
                </c:pt>
                <c:pt idx="2">
                  <c:v>A veces</c:v>
                </c:pt>
                <c:pt idx="3">
                  <c:v>Casi siempre</c:v>
                </c:pt>
                <c:pt idx="4">
                  <c:v>Siempre</c:v>
                </c:pt>
              </c:strCache>
            </c:strRef>
          </c:cat>
          <c:val>
            <c:numRef>
              <c:f>Hoja1!$B$2:$B$6</c:f>
              <c:numCache>
                <c:formatCode>General</c:formatCode>
                <c:ptCount val="5"/>
                <c:pt idx="0">
                  <c:v>0.0</c:v>
                </c:pt>
                <c:pt idx="1">
                  <c:v>6.0</c:v>
                </c:pt>
                <c:pt idx="2">
                  <c:v>41.0</c:v>
                </c:pt>
                <c:pt idx="3">
                  <c:v>53.0</c:v>
                </c:pt>
                <c:pt idx="4">
                  <c:v>0.0</c:v>
                </c:pt>
              </c:numCache>
            </c:numRef>
          </c:val>
        </c:ser>
        <c:ser>
          <c:idx val="1"/>
          <c:order val="1"/>
          <c:tx>
            <c:strRef>
              <c:f>Hoja1!$C$1</c:f>
              <c:strCache>
                <c:ptCount val="1"/>
                <c:pt idx="0">
                  <c:v>2017</c:v>
                </c:pt>
              </c:strCache>
            </c:strRef>
          </c:tx>
          <c:spPr>
            <a:solidFill>
              <a:schemeClr val="accent5">
                <a:lumMod val="60000"/>
                <a:lumOff val="40000"/>
              </a:schemeClr>
            </a:solidFill>
          </c:spPr>
          <c:invertIfNegative val="0"/>
          <c:cat>
            <c:strRef>
              <c:f>Hoja1!$A$2:$A$6</c:f>
              <c:strCache>
                <c:ptCount val="5"/>
                <c:pt idx="0">
                  <c:v>Casi nunca</c:v>
                </c:pt>
                <c:pt idx="1">
                  <c:v>Pocas veces</c:v>
                </c:pt>
                <c:pt idx="2">
                  <c:v>A veces</c:v>
                </c:pt>
                <c:pt idx="3">
                  <c:v>Casi siempre</c:v>
                </c:pt>
                <c:pt idx="4">
                  <c:v>Siempre</c:v>
                </c:pt>
              </c:strCache>
            </c:strRef>
          </c:cat>
          <c:val>
            <c:numRef>
              <c:f>Hoja1!$C$2:$C$6</c:f>
              <c:numCache>
                <c:formatCode>General</c:formatCode>
                <c:ptCount val="5"/>
                <c:pt idx="0">
                  <c:v>1.49</c:v>
                </c:pt>
                <c:pt idx="1">
                  <c:v>4.48</c:v>
                </c:pt>
                <c:pt idx="2">
                  <c:v>46.27</c:v>
                </c:pt>
                <c:pt idx="3">
                  <c:v>44.78</c:v>
                </c:pt>
                <c:pt idx="4">
                  <c:v>2.98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105613080"/>
        <c:axId val="2105663560"/>
      </c:barChart>
      <c:catAx>
        <c:axId val="2105613080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200">
                <a:latin typeface="Chalkduster"/>
                <a:cs typeface="Chalkduster"/>
              </a:defRPr>
            </a:pPr>
            <a:endParaRPr lang="es-ES"/>
          </a:p>
        </c:txPr>
        <c:crossAx val="2105663560"/>
        <c:crosses val="autoZero"/>
        <c:auto val="1"/>
        <c:lblAlgn val="ctr"/>
        <c:lblOffset val="100"/>
        <c:noMultiLvlLbl val="0"/>
      </c:catAx>
      <c:valAx>
        <c:axId val="210566356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>
                <a:latin typeface="Chalkduster"/>
                <a:cs typeface="Chalkduster"/>
              </a:defRPr>
            </a:pPr>
            <a:endParaRPr lang="es-ES"/>
          </a:p>
        </c:txPr>
        <c:crossAx val="2105613080"/>
        <c:crosses val="autoZero"/>
        <c:crossBetween val="between"/>
      </c:valAx>
    </c:plotArea>
    <c:legend>
      <c:legendPos val="r"/>
      <c:layout/>
      <c:overlay val="0"/>
      <c:txPr>
        <a:bodyPr/>
        <a:lstStyle/>
        <a:p>
          <a:pPr>
            <a:defRPr b="1">
              <a:latin typeface="Chalkduster"/>
              <a:cs typeface="Chalkduster"/>
            </a:defRPr>
          </a:pPr>
          <a:endParaRPr lang="es-ES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s-ES"/>
    </a:p>
  </c:txPr>
  <c:externalData r:id="rId1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Genera interes particular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</c:spPr>
          <c:invertIfNegative val="0"/>
          <c:dLbls>
            <c:txPr>
              <a:bodyPr/>
              <a:lstStyle/>
              <a:p>
                <a:pPr>
                  <a:defRPr sz="1000" b="1">
                    <a:latin typeface="Chalkduster"/>
                    <a:cs typeface="Chalkduster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Hoja1!$A$2</c:f>
              <c:strCache>
                <c:ptCount val="1"/>
                <c:pt idx="0">
                  <c:v>Categoría 1</c:v>
                </c:pt>
              </c:strCache>
            </c:strRef>
          </c:cat>
          <c:val>
            <c:numRef>
              <c:f>Hoja1!$B$2</c:f>
              <c:numCache>
                <c:formatCode>General</c:formatCode>
                <c:ptCount val="1"/>
                <c:pt idx="0">
                  <c:v>23.88</c:v>
                </c:pt>
              </c:numCache>
            </c:numRef>
          </c:val>
        </c:ser>
        <c:ser>
          <c:idx val="1"/>
          <c:order val="1"/>
          <c:tx>
            <c:strRef>
              <c:f>Hoja1!$C$1</c:f>
              <c:strCache>
                <c:ptCount val="1"/>
                <c:pt idx="0">
                  <c:v>Genera impotencia - desánimo</c:v>
                </c:pt>
              </c:strCache>
            </c:strRef>
          </c:tx>
          <c:spPr>
            <a:solidFill>
              <a:srgbClr val="FF6600"/>
            </a:solidFill>
          </c:spPr>
          <c:invertIfNegative val="0"/>
          <c:dLbls>
            <c:txPr>
              <a:bodyPr/>
              <a:lstStyle/>
              <a:p>
                <a:pPr>
                  <a:defRPr sz="1000" b="1">
                    <a:latin typeface="Chalkduster"/>
                    <a:cs typeface="Chalkduster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Hoja1!$A$2</c:f>
              <c:strCache>
                <c:ptCount val="1"/>
                <c:pt idx="0">
                  <c:v>Categoría 1</c:v>
                </c:pt>
              </c:strCache>
            </c:strRef>
          </c:cat>
          <c:val>
            <c:numRef>
              <c:f>Hoja1!$C$2</c:f>
              <c:numCache>
                <c:formatCode>General</c:formatCode>
                <c:ptCount val="1"/>
                <c:pt idx="0">
                  <c:v>8.95</c:v>
                </c:pt>
              </c:numCache>
            </c:numRef>
          </c:val>
        </c:ser>
        <c:ser>
          <c:idx val="2"/>
          <c:order val="2"/>
          <c:tx>
            <c:strRef>
              <c:f>Hoja1!$D$1</c:f>
              <c:strCache>
                <c:ptCount val="1"/>
                <c:pt idx="0">
                  <c:v>Genera malestar- ansiedad</c:v>
                </c:pt>
              </c:strCache>
            </c:strRef>
          </c:tx>
          <c:spPr>
            <a:solidFill>
              <a:schemeClr val="accent4">
                <a:lumMod val="60000"/>
                <a:lumOff val="40000"/>
              </a:schemeClr>
            </a:solidFill>
          </c:spPr>
          <c:invertIfNegative val="0"/>
          <c:dLbls>
            <c:txPr>
              <a:bodyPr/>
              <a:lstStyle/>
              <a:p>
                <a:pPr>
                  <a:defRPr sz="1000" b="1">
                    <a:latin typeface="Chalkduster"/>
                    <a:cs typeface="Chalkduster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Hoja1!$A$2</c:f>
              <c:strCache>
                <c:ptCount val="1"/>
                <c:pt idx="0">
                  <c:v>Categoría 1</c:v>
                </c:pt>
              </c:strCache>
            </c:strRef>
          </c:cat>
          <c:val>
            <c:numRef>
              <c:f>Hoja1!$D$2</c:f>
              <c:numCache>
                <c:formatCode>General</c:formatCode>
                <c:ptCount val="1"/>
                <c:pt idx="0">
                  <c:v>10.45</c:v>
                </c:pt>
              </c:numCache>
            </c:numRef>
          </c:val>
        </c:ser>
        <c:ser>
          <c:idx val="3"/>
          <c:order val="3"/>
          <c:tx>
            <c:strRef>
              <c:f>Hoja1!$E$1</c:f>
              <c:strCache>
                <c:ptCount val="1"/>
                <c:pt idx="0">
                  <c:v>Genera rechazo - agresividad</c:v>
                </c:pt>
              </c:strCache>
            </c:strRef>
          </c:tx>
          <c:spPr>
            <a:solidFill>
              <a:srgbClr val="FF0000"/>
            </a:solidFill>
          </c:spPr>
          <c:invertIfNegative val="0"/>
          <c:dLbls>
            <c:txPr>
              <a:bodyPr/>
              <a:lstStyle/>
              <a:p>
                <a:pPr>
                  <a:defRPr sz="1000" b="1">
                    <a:latin typeface="Chalkduster"/>
                    <a:cs typeface="Chalkduster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Hoja1!$A$2</c:f>
              <c:strCache>
                <c:ptCount val="1"/>
                <c:pt idx="0">
                  <c:v>Categoría 1</c:v>
                </c:pt>
              </c:strCache>
            </c:strRef>
          </c:cat>
          <c:val>
            <c:numRef>
              <c:f>Hoja1!$E$2</c:f>
              <c:numCache>
                <c:formatCode>General</c:formatCode>
                <c:ptCount val="1"/>
                <c:pt idx="0">
                  <c:v>1.5</c:v>
                </c:pt>
              </c:numCache>
            </c:numRef>
          </c:val>
        </c:ser>
        <c:ser>
          <c:idx val="4"/>
          <c:order val="4"/>
          <c:tx>
            <c:strRef>
              <c:f>Hoja1!$F$1</c:f>
              <c:strCache>
                <c:ptCount val="1"/>
                <c:pt idx="0">
                  <c:v>Mantiene una buena relación</c:v>
                </c:pt>
              </c:strCache>
            </c:strRef>
          </c:tx>
          <c:spPr>
            <a:solidFill>
              <a:schemeClr val="accent6">
                <a:lumMod val="60000"/>
                <a:lumOff val="40000"/>
              </a:schemeClr>
            </a:solidFill>
          </c:spPr>
          <c:invertIfNegative val="0"/>
          <c:dLbls>
            <c:txPr>
              <a:bodyPr/>
              <a:lstStyle/>
              <a:p>
                <a:pPr>
                  <a:defRPr sz="1000" b="1">
                    <a:latin typeface="Chalkduster"/>
                    <a:cs typeface="Chalkduster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Hoja1!$A$2</c:f>
              <c:strCache>
                <c:ptCount val="1"/>
                <c:pt idx="0">
                  <c:v>Categoría 1</c:v>
                </c:pt>
              </c:strCache>
            </c:strRef>
          </c:cat>
          <c:val>
            <c:numRef>
              <c:f>Hoja1!$F$2</c:f>
              <c:numCache>
                <c:formatCode>General</c:formatCode>
                <c:ptCount val="1"/>
                <c:pt idx="0">
                  <c:v>55.22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107945064"/>
        <c:axId val="2107916888"/>
      </c:barChart>
      <c:catAx>
        <c:axId val="2107945064"/>
        <c:scaling>
          <c:orientation val="minMax"/>
        </c:scaling>
        <c:delete val="1"/>
        <c:axPos val="b"/>
        <c:majorTickMark val="out"/>
        <c:minorTickMark val="none"/>
        <c:tickLblPos val="nextTo"/>
        <c:crossAx val="2107916888"/>
        <c:crosses val="autoZero"/>
        <c:auto val="1"/>
        <c:lblAlgn val="ctr"/>
        <c:lblOffset val="100"/>
        <c:noMultiLvlLbl val="0"/>
      </c:catAx>
      <c:valAx>
        <c:axId val="210791688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>
                <a:latin typeface="Chalkduster"/>
                <a:cs typeface="Chalkduster"/>
              </a:defRPr>
            </a:pPr>
            <a:endParaRPr lang="es-ES"/>
          </a:p>
        </c:txPr>
        <c:crossAx val="2107945064"/>
        <c:crosses val="autoZero"/>
        <c:crossBetween val="between"/>
      </c:valAx>
    </c:plotArea>
    <c:legend>
      <c:legendPos val="r"/>
      <c:layout/>
      <c:overlay val="0"/>
      <c:txPr>
        <a:bodyPr/>
        <a:lstStyle/>
        <a:p>
          <a:pPr>
            <a:defRPr sz="1200">
              <a:latin typeface="Chalkduster"/>
              <a:cs typeface="Chalkduster"/>
            </a:defRPr>
          </a:pPr>
          <a:endParaRPr lang="es-ES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s-ES"/>
    </a:p>
  </c:txPr>
  <c:externalData r:id="rId1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2007</c:v>
                </c:pt>
              </c:strCache>
            </c:strRef>
          </c:tx>
          <c:spPr>
            <a:solidFill>
              <a:srgbClr val="4472C4">
                <a:lumMod val="20000"/>
                <a:lumOff val="80000"/>
              </a:srgbClr>
            </a:solidFill>
          </c:spPr>
          <c:invertIfNegative val="0"/>
          <c:dLbls>
            <c:txPr>
              <a:bodyPr/>
              <a:lstStyle/>
              <a:p>
                <a:pPr>
                  <a:defRPr sz="1000">
                    <a:latin typeface="Chalkduster"/>
                    <a:cs typeface="Chalkduster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Hoja1!$A$2:$A$6</c:f>
              <c:strCache>
                <c:ptCount val="5"/>
                <c:pt idx="0">
                  <c:v>Genera interes particular</c:v>
                </c:pt>
                <c:pt idx="1">
                  <c:v>Genera impotencia - desánimo</c:v>
                </c:pt>
                <c:pt idx="2">
                  <c:v>Genera malestar - ansiedad</c:v>
                </c:pt>
                <c:pt idx="3">
                  <c:v>Genera rechazo - agresividad</c:v>
                </c:pt>
                <c:pt idx="4">
                  <c:v>Mantiene una buena relación</c:v>
                </c:pt>
              </c:strCache>
            </c:strRef>
          </c:cat>
          <c:val>
            <c:numRef>
              <c:f>Hoja1!$B$2:$B$6</c:f>
              <c:numCache>
                <c:formatCode>General</c:formatCode>
                <c:ptCount val="5"/>
                <c:pt idx="0">
                  <c:v>26.0</c:v>
                </c:pt>
                <c:pt idx="1">
                  <c:v>3.0</c:v>
                </c:pt>
                <c:pt idx="2">
                  <c:v>6.0</c:v>
                </c:pt>
                <c:pt idx="3">
                  <c:v>0.0</c:v>
                </c:pt>
                <c:pt idx="4">
                  <c:v>65.0</c:v>
                </c:pt>
              </c:numCache>
            </c:numRef>
          </c:val>
        </c:ser>
        <c:ser>
          <c:idx val="1"/>
          <c:order val="1"/>
          <c:tx>
            <c:strRef>
              <c:f>Hoja1!$C$1</c:f>
              <c:strCache>
                <c:ptCount val="1"/>
                <c:pt idx="0">
                  <c:v>2017</c:v>
                </c:pt>
              </c:strCache>
            </c:strRef>
          </c:tx>
          <c:spPr>
            <a:solidFill>
              <a:srgbClr val="4472C4">
                <a:lumMod val="60000"/>
                <a:lumOff val="40000"/>
              </a:srgbClr>
            </a:solidFill>
          </c:spPr>
          <c:invertIfNegative val="0"/>
          <c:dLbls>
            <c:delete val="1"/>
          </c:dLbls>
          <c:cat>
            <c:strRef>
              <c:f>Hoja1!$A$2:$A$6</c:f>
              <c:strCache>
                <c:ptCount val="5"/>
                <c:pt idx="0">
                  <c:v>Genera interes particular</c:v>
                </c:pt>
                <c:pt idx="1">
                  <c:v>Genera impotencia - desánimo</c:v>
                </c:pt>
                <c:pt idx="2">
                  <c:v>Genera malestar - ansiedad</c:v>
                </c:pt>
                <c:pt idx="3">
                  <c:v>Genera rechazo - agresividad</c:v>
                </c:pt>
                <c:pt idx="4">
                  <c:v>Mantiene una buena relación</c:v>
                </c:pt>
              </c:strCache>
            </c:strRef>
          </c:cat>
          <c:val>
            <c:numRef>
              <c:f>Hoja1!$C$2:$C$6</c:f>
              <c:numCache>
                <c:formatCode>General</c:formatCode>
                <c:ptCount val="5"/>
                <c:pt idx="0">
                  <c:v>23.88</c:v>
                </c:pt>
                <c:pt idx="1">
                  <c:v>8.95</c:v>
                </c:pt>
                <c:pt idx="2">
                  <c:v>10.45</c:v>
                </c:pt>
                <c:pt idx="3">
                  <c:v>1.5</c:v>
                </c:pt>
                <c:pt idx="4">
                  <c:v>55.22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2107538456"/>
        <c:axId val="2107541496"/>
      </c:barChart>
      <c:catAx>
        <c:axId val="2107538456"/>
        <c:scaling>
          <c:orientation val="minMax"/>
        </c:scaling>
        <c:delete val="0"/>
        <c:axPos val="b"/>
        <c:majorTickMark val="none"/>
        <c:minorTickMark val="none"/>
        <c:tickLblPos val="nextTo"/>
        <c:txPr>
          <a:bodyPr/>
          <a:lstStyle/>
          <a:p>
            <a:pPr>
              <a:defRPr sz="800">
                <a:latin typeface="Chalkduster"/>
                <a:cs typeface="Chalkduster"/>
              </a:defRPr>
            </a:pPr>
            <a:endParaRPr lang="es-ES"/>
          </a:p>
        </c:txPr>
        <c:crossAx val="2107541496"/>
        <c:crosses val="autoZero"/>
        <c:auto val="1"/>
        <c:lblAlgn val="ctr"/>
        <c:lblOffset val="100"/>
        <c:noMultiLvlLbl val="0"/>
      </c:catAx>
      <c:valAx>
        <c:axId val="2107541496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2107538456"/>
        <c:crosses val="autoZero"/>
        <c:crossBetween val="between"/>
      </c:valAx>
    </c:plotArea>
    <c:legend>
      <c:legendPos val="t"/>
      <c:layout/>
      <c:overlay val="0"/>
      <c:txPr>
        <a:bodyPr/>
        <a:lstStyle/>
        <a:p>
          <a:pPr>
            <a:defRPr>
              <a:latin typeface="Chalkduster"/>
              <a:cs typeface="Chalkduster"/>
            </a:defRPr>
          </a:pPr>
          <a:endParaRPr lang="es-ES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s-ES"/>
    </a:p>
  </c:tx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Depresión</c:v>
                </c:pt>
              </c:strCache>
            </c:strRef>
          </c:tx>
          <c:spPr>
            <a:solidFill>
              <a:schemeClr val="accent3">
                <a:lumMod val="75000"/>
              </a:schemeClr>
            </a:solidFill>
          </c:spPr>
          <c:invertIfNegative val="0"/>
          <c:dLbls>
            <c:txPr>
              <a:bodyPr/>
              <a:lstStyle/>
              <a:p>
                <a:pPr>
                  <a:defRPr sz="800" b="1">
                    <a:latin typeface="Chalkduster"/>
                    <a:cs typeface="Chalkduster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Hoja1!$A$2</c:f>
              <c:strCache>
                <c:ptCount val="1"/>
                <c:pt idx="0">
                  <c:v>Categoría 1</c:v>
                </c:pt>
              </c:strCache>
            </c:strRef>
          </c:cat>
          <c:val>
            <c:numRef>
              <c:f>Hoja1!$B$2</c:f>
              <c:numCache>
                <c:formatCode>General</c:formatCode>
                <c:ptCount val="1"/>
                <c:pt idx="0">
                  <c:v>10.84</c:v>
                </c:pt>
              </c:numCache>
            </c:numRef>
          </c:val>
        </c:ser>
        <c:ser>
          <c:idx val="1"/>
          <c:order val="1"/>
          <c:tx>
            <c:strRef>
              <c:f>Hoja1!$C$1</c:f>
              <c:strCache>
                <c:ptCount val="1"/>
                <c:pt idx="0">
                  <c:v>Ansiedad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</c:spPr>
          <c:invertIfNegative val="0"/>
          <c:dLbls>
            <c:txPr>
              <a:bodyPr/>
              <a:lstStyle/>
              <a:p>
                <a:pPr>
                  <a:defRPr sz="800" b="1">
                    <a:latin typeface="Chalkduster"/>
                    <a:cs typeface="Chalkduster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Hoja1!$A$2</c:f>
              <c:strCache>
                <c:ptCount val="1"/>
                <c:pt idx="0">
                  <c:v>Categoría 1</c:v>
                </c:pt>
              </c:strCache>
            </c:strRef>
          </c:cat>
          <c:val>
            <c:numRef>
              <c:f>Hoja1!$C$2</c:f>
              <c:numCache>
                <c:formatCode>General</c:formatCode>
                <c:ptCount val="1"/>
                <c:pt idx="0">
                  <c:v>38.48</c:v>
                </c:pt>
              </c:numCache>
            </c:numRef>
          </c:val>
        </c:ser>
        <c:ser>
          <c:idx val="2"/>
          <c:order val="2"/>
          <c:tx>
            <c:strRef>
              <c:f>Hoja1!$D$1</c:f>
              <c:strCache>
                <c:ptCount val="1"/>
                <c:pt idx="0">
                  <c:v>Distimia</c:v>
                </c:pt>
              </c:strCache>
            </c:strRef>
          </c:tx>
          <c:spPr>
            <a:solidFill>
              <a:schemeClr val="bg2">
                <a:lumMod val="75000"/>
              </a:schemeClr>
            </a:solidFill>
          </c:spPr>
          <c:invertIfNegative val="0"/>
          <c:dLbls>
            <c:txPr>
              <a:bodyPr/>
              <a:lstStyle/>
              <a:p>
                <a:pPr>
                  <a:defRPr sz="800" b="1">
                    <a:latin typeface="Chalkduster"/>
                    <a:cs typeface="Chalkduster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Hoja1!$A$2</c:f>
              <c:strCache>
                <c:ptCount val="1"/>
                <c:pt idx="0">
                  <c:v>Categoría 1</c:v>
                </c:pt>
              </c:strCache>
            </c:strRef>
          </c:cat>
          <c:val>
            <c:numRef>
              <c:f>Hoja1!$D$2</c:f>
              <c:numCache>
                <c:formatCode>General</c:formatCode>
                <c:ptCount val="1"/>
                <c:pt idx="0">
                  <c:v>6.5</c:v>
                </c:pt>
              </c:numCache>
            </c:numRef>
          </c:val>
        </c:ser>
        <c:ser>
          <c:idx val="3"/>
          <c:order val="3"/>
          <c:tx>
            <c:strRef>
              <c:f>Hoja1!$E$1</c:f>
              <c:strCache>
                <c:ptCount val="1"/>
                <c:pt idx="0">
                  <c:v>T. Adaptativos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</c:spPr>
          <c:invertIfNegative val="0"/>
          <c:dLbls>
            <c:txPr>
              <a:bodyPr/>
              <a:lstStyle/>
              <a:p>
                <a:pPr>
                  <a:defRPr sz="800" b="1">
                    <a:latin typeface="Chalkduster"/>
                    <a:cs typeface="Chalkduster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Hoja1!$A$2</c:f>
              <c:strCache>
                <c:ptCount val="1"/>
                <c:pt idx="0">
                  <c:v>Categoría 1</c:v>
                </c:pt>
              </c:strCache>
            </c:strRef>
          </c:cat>
          <c:val>
            <c:numRef>
              <c:f>Hoja1!$E$2</c:f>
              <c:numCache>
                <c:formatCode>General</c:formatCode>
                <c:ptCount val="1"/>
                <c:pt idx="0">
                  <c:v>15.99</c:v>
                </c:pt>
              </c:numCache>
            </c:numRef>
          </c:val>
        </c:ser>
        <c:ser>
          <c:idx val="4"/>
          <c:order val="4"/>
          <c:tx>
            <c:strRef>
              <c:f>Hoja1!$F$1</c:f>
              <c:strCache>
                <c:ptCount val="1"/>
                <c:pt idx="0">
                  <c:v>Somatización</c:v>
                </c:pt>
              </c:strCache>
            </c:strRef>
          </c:tx>
          <c:spPr>
            <a:solidFill>
              <a:schemeClr val="accent6">
                <a:lumMod val="60000"/>
                <a:lumOff val="40000"/>
              </a:schemeClr>
            </a:solidFill>
          </c:spPr>
          <c:invertIfNegative val="0"/>
          <c:dLbls>
            <c:txPr>
              <a:bodyPr/>
              <a:lstStyle/>
              <a:p>
                <a:pPr>
                  <a:defRPr sz="800" b="1">
                    <a:latin typeface="Chalkduster"/>
                    <a:cs typeface="Chalkduster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Hoja1!$A$2</c:f>
              <c:strCache>
                <c:ptCount val="1"/>
                <c:pt idx="0">
                  <c:v>Categoría 1</c:v>
                </c:pt>
              </c:strCache>
            </c:strRef>
          </c:cat>
          <c:val>
            <c:numRef>
              <c:f>Hoja1!$F$2</c:f>
              <c:numCache>
                <c:formatCode>General</c:formatCode>
                <c:ptCount val="1"/>
                <c:pt idx="0">
                  <c:v>7.05</c:v>
                </c:pt>
              </c:numCache>
            </c:numRef>
          </c:val>
        </c:ser>
        <c:ser>
          <c:idx val="5"/>
          <c:order val="5"/>
          <c:tx>
            <c:strRef>
              <c:f>Hoja1!$G$1</c:f>
              <c:strCache>
                <c:ptCount val="1"/>
                <c:pt idx="0">
                  <c:v>T. Personalidad</c:v>
                </c:pt>
              </c:strCache>
            </c:strRef>
          </c:tx>
          <c:spPr>
            <a:solidFill>
              <a:schemeClr val="tx2">
                <a:lumMod val="25000"/>
                <a:lumOff val="75000"/>
              </a:schemeClr>
            </a:solidFill>
          </c:spPr>
          <c:invertIfNegative val="0"/>
          <c:dLbls>
            <c:txPr>
              <a:bodyPr/>
              <a:lstStyle/>
              <a:p>
                <a:pPr>
                  <a:defRPr sz="800" b="1">
                    <a:latin typeface="Chalkduster"/>
                    <a:cs typeface="Chalkduster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Hoja1!$A$2</c:f>
              <c:strCache>
                <c:ptCount val="1"/>
                <c:pt idx="0">
                  <c:v>Categoría 1</c:v>
                </c:pt>
              </c:strCache>
            </c:strRef>
          </c:cat>
          <c:val>
            <c:numRef>
              <c:f>Hoja1!$G$2</c:f>
              <c:numCache>
                <c:formatCode>General</c:formatCode>
                <c:ptCount val="1"/>
                <c:pt idx="0">
                  <c:v>2.44</c:v>
                </c:pt>
              </c:numCache>
            </c:numRef>
          </c:val>
        </c:ser>
        <c:ser>
          <c:idx val="6"/>
          <c:order val="6"/>
          <c:tx>
            <c:strRef>
              <c:f>Hoja1!$H$1</c:f>
              <c:strCache>
                <c:ptCount val="1"/>
                <c:pt idx="0">
                  <c:v>Insomnio</c:v>
                </c:pt>
              </c:strCache>
            </c:strRef>
          </c:tx>
          <c:spPr>
            <a:solidFill>
              <a:schemeClr val="bg2"/>
            </a:solidFill>
          </c:spPr>
          <c:invertIfNegative val="0"/>
          <c:dLbls>
            <c:txPr>
              <a:bodyPr/>
              <a:lstStyle/>
              <a:p>
                <a:pPr>
                  <a:defRPr sz="800" b="1">
                    <a:latin typeface="Chalkduster"/>
                    <a:cs typeface="Chalkduster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Hoja1!$A$2</c:f>
              <c:strCache>
                <c:ptCount val="1"/>
                <c:pt idx="0">
                  <c:v>Categoría 1</c:v>
                </c:pt>
              </c:strCache>
            </c:strRef>
          </c:cat>
          <c:val>
            <c:numRef>
              <c:f>Hoja1!$H$2</c:f>
              <c:numCache>
                <c:formatCode>General</c:formatCode>
                <c:ptCount val="1"/>
                <c:pt idx="0">
                  <c:v>13.55</c:v>
                </c:pt>
              </c:numCache>
            </c:numRef>
          </c:val>
        </c:ser>
        <c:ser>
          <c:idx val="7"/>
          <c:order val="7"/>
          <c:tx>
            <c:strRef>
              <c:f>Hoja1!$I$1</c:f>
              <c:strCache>
                <c:ptCount val="1"/>
                <c:pt idx="0">
                  <c:v>T. Psicóticos</c:v>
                </c:pt>
              </c:strCache>
            </c:strRef>
          </c:tx>
          <c:spPr>
            <a:solidFill>
              <a:schemeClr val="accent4">
                <a:lumMod val="60000"/>
                <a:lumOff val="40000"/>
              </a:schemeClr>
            </a:solidFill>
          </c:spPr>
          <c:invertIfNegative val="0"/>
          <c:dLbls>
            <c:txPr>
              <a:bodyPr/>
              <a:lstStyle/>
              <a:p>
                <a:pPr>
                  <a:defRPr sz="800" b="1">
                    <a:latin typeface="Chalkduster"/>
                    <a:cs typeface="Chalkduster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Hoja1!$A$2</c:f>
              <c:strCache>
                <c:ptCount val="1"/>
                <c:pt idx="0">
                  <c:v>Categoría 1</c:v>
                </c:pt>
              </c:strCache>
            </c:strRef>
          </c:cat>
          <c:val>
            <c:numRef>
              <c:f>Hoja1!$I$2</c:f>
              <c:numCache>
                <c:formatCode>General</c:formatCode>
                <c:ptCount val="1"/>
                <c:pt idx="0">
                  <c:v>2.71</c:v>
                </c:pt>
              </c:numCache>
            </c:numRef>
          </c:val>
        </c:ser>
        <c:ser>
          <c:idx val="8"/>
          <c:order val="8"/>
          <c:tx>
            <c:strRef>
              <c:f>Hoja1!$J$1</c:f>
              <c:strCache>
                <c:ptCount val="1"/>
                <c:pt idx="0">
                  <c:v>Adicciones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</c:spPr>
          <c:invertIfNegative val="0"/>
          <c:dLbls>
            <c:txPr>
              <a:bodyPr/>
              <a:lstStyle/>
              <a:p>
                <a:pPr>
                  <a:defRPr sz="800" b="1">
                    <a:latin typeface="Chalkduster"/>
                    <a:cs typeface="Chalkduster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Hoja1!$A$2</c:f>
              <c:strCache>
                <c:ptCount val="1"/>
                <c:pt idx="0">
                  <c:v>Categoría 1</c:v>
                </c:pt>
              </c:strCache>
            </c:strRef>
          </c:cat>
          <c:val>
            <c:numRef>
              <c:f>Hoja1!$J$2</c:f>
              <c:numCache>
                <c:formatCode>General</c:formatCode>
                <c:ptCount val="1"/>
                <c:pt idx="0">
                  <c:v>2.44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108575816"/>
        <c:axId val="2108578792"/>
      </c:barChart>
      <c:catAx>
        <c:axId val="2108575816"/>
        <c:scaling>
          <c:orientation val="minMax"/>
        </c:scaling>
        <c:delete val="1"/>
        <c:axPos val="b"/>
        <c:majorTickMark val="out"/>
        <c:minorTickMark val="none"/>
        <c:tickLblPos val="nextTo"/>
        <c:crossAx val="2108578792"/>
        <c:crosses val="autoZero"/>
        <c:auto val="1"/>
        <c:lblAlgn val="ctr"/>
        <c:lblOffset val="100"/>
        <c:noMultiLvlLbl val="0"/>
      </c:catAx>
      <c:valAx>
        <c:axId val="210857879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>
                <a:latin typeface="Chalkduster"/>
                <a:cs typeface="Chalkduster"/>
              </a:defRPr>
            </a:pPr>
            <a:endParaRPr lang="es-ES"/>
          </a:p>
        </c:txPr>
        <c:crossAx val="2108575816"/>
        <c:crosses val="autoZero"/>
        <c:crossBetween val="between"/>
      </c:valAx>
    </c:plotArea>
    <c:legend>
      <c:legendPos val="r"/>
      <c:layout/>
      <c:overlay val="0"/>
      <c:txPr>
        <a:bodyPr/>
        <a:lstStyle/>
        <a:p>
          <a:pPr>
            <a:defRPr sz="1200">
              <a:latin typeface="Chalkduster"/>
              <a:cs typeface="Chalkduster"/>
            </a:defRPr>
          </a:pPr>
          <a:endParaRPr lang="es-ES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s-ES"/>
    </a:p>
  </c:txPr>
  <c:externalData r:id="rId1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Agresivo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</c:spPr>
          <c:invertIfNegative val="0"/>
          <c:dLbls>
            <c:txPr>
              <a:bodyPr/>
              <a:lstStyle/>
              <a:p>
                <a:pPr>
                  <a:defRPr sz="800" b="1">
                    <a:latin typeface="Chalkduster"/>
                    <a:cs typeface="Chalkduster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Hoja1!$A$2</c:f>
              <c:strCache>
                <c:ptCount val="1"/>
                <c:pt idx="0">
                  <c:v>Categoría 1</c:v>
                </c:pt>
              </c:strCache>
            </c:strRef>
          </c:cat>
          <c:val>
            <c:numRef>
              <c:f>Hoja1!$B$2</c:f>
              <c:numCache>
                <c:formatCode>General</c:formatCode>
                <c:ptCount val="1"/>
                <c:pt idx="0">
                  <c:v>29.75</c:v>
                </c:pt>
              </c:numCache>
            </c:numRef>
          </c:val>
        </c:ser>
        <c:ser>
          <c:idx val="1"/>
          <c:order val="1"/>
          <c:tx>
            <c:strRef>
              <c:f>Hoja1!$C$1</c:f>
              <c:strCache>
                <c:ptCount val="1"/>
                <c:pt idx="0">
                  <c:v>Ansioso</c:v>
                </c:pt>
              </c:strCache>
            </c:strRef>
          </c:tx>
          <c:spPr>
            <a:solidFill>
              <a:schemeClr val="accent2">
                <a:lumMod val="40000"/>
                <a:lumOff val="60000"/>
              </a:schemeClr>
            </a:solidFill>
          </c:spPr>
          <c:invertIfNegative val="0"/>
          <c:dLbls>
            <c:txPr>
              <a:bodyPr/>
              <a:lstStyle/>
              <a:p>
                <a:pPr>
                  <a:defRPr sz="800" b="1">
                    <a:latin typeface="Chalkduster"/>
                    <a:cs typeface="Chalkduster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Hoja1!$A$2</c:f>
              <c:strCache>
                <c:ptCount val="1"/>
                <c:pt idx="0">
                  <c:v>Categoría 1</c:v>
                </c:pt>
              </c:strCache>
            </c:strRef>
          </c:cat>
          <c:val>
            <c:numRef>
              <c:f>Hoja1!$C$2</c:f>
              <c:numCache>
                <c:formatCode>General</c:formatCode>
                <c:ptCount val="1"/>
                <c:pt idx="0">
                  <c:v>2.95</c:v>
                </c:pt>
              </c:numCache>
            </c:numRef>
          </c:val>
        </c:ser>
        <c:ser>
          <c:idx val="2"/>
          <c:order val="2"/>
          <c:tx>
            <c:strRef>
              <c:f>Hoja1!$D$1</c:f>
              <c:strCache>
                <c:ptCount val="1"/>
                <c:pt idx="0">
                  <c:v>Somatizador</c:v>
                </c:pt>
              </c:strCache>
            </c:strRef>
          </c:tx>
          <c:spPr>
            <a:solidFill>
              <a:schemeClr val="accent5">
                <a:lumMod val="60000"/>
                <a:lumOff val="40000"/>
              </a:schemeClr>
            </a:solidFill>
          </c:spPr>
          <c:invertIfNegative val="0"/>
          <c:dLbls>
            <c:txPr>
              <a:bodyPr/>
              <a:lstStyle/>
              <a:p>
                <a:pPr>
                  <a:defRPr sz="800" b="1">
                    <a:latin typeface="Chalkduster"/>
                    <a:cs typeface="Chalkduster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Hoja1!$A$2</c:f>
              <c:strCache>
                <c:ptCount val="1"/>
                <c:pt idx="0">
                  <c:v>Categoría 1</c:v>
                </c:pt>
              </c:strCache>
            </c:strRef>
          </c:cat>
          <c:val>
            <c:numRef>
              <c:f>Hoja1!$D$2</c:f>
              <c:numCache>
                <c:formatCode>General</c:formatCode>
                <c:ptCount val="1"/>
                <c:pt idx="0">
                  <c:v>8.229999999999998</c:v>
                </c:pt>
              </c:numCache>
            </c:numRef>
          </c:val>
        </c:ser>
        <c:ser>
          <c:idx val="3"/>
          <c:order val="3"/>
          <c:tx>
            <c:strRef>
              <c:f>Hoja1!$E$1</c:f>
              <c:strCache>
                <c:ptCount val="1"/>
                <c:pt idx="0">
                  <c:v>Psicótico</c:v>
                </c:pt>
              </c:strCache>
            </c:strRef>
          </c:tx>
          <c:spPr>
            <a:solidFill>
              <a:schemeClr val="accent6">
                <a:lumMod val="60000"/>
                <a:lumOff val="40000"/>
              </a:schemeClr>
            </a:solidFill>
          </c:spPr>
          <c:invertIfNegative val="0"/>
          <c:dLbls>
            <c:txPr>
              <a:bodyPr/>
              <a:lstStyle/>
              <a:p>
                <a:pPr>
                  <a:defRPr sz="800" b="1">
                    <a:latin typeface="Chalkduster"/>
                    <a:cs typeface="Chalkduster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Hoja1!$A$2</c:f>
              <c:strCache>
                <c:ptCount val="1"/>
                <c:pt idx="0">
                  <c:v>Categoría 1</c:v>
                </c:pt>
              </c:strCache>
            </c:strRef>
          </c:cat>
          <c:val>
            <c:numRef>
              <c:f>Hoja1!$E$2</c:f>
              <c:numCache>
                <c:formatCode>General</c:formatCode>
                <c:ptCount val="1"/>
                <c:pt idx="0">
                  <c:v>11.18</c:v>
                </c:pt>
              </c:numCache>
            </c:numRef>
          </c:val>
        </c:ser>
        <c:ser>
          <c:idx val="4"/>
          <c:order val="4"/>
          <c:tx>
            <c:strRef>
              <c:f>Hoja1!$F$1</c:f>
              <c:strCache>
                <c:ptCount val="1"/>
                <c:pt idx="0">
                  <c:v>Adicto a drogas</c:v>
                </c:pt>
              </c:strCache>
            </c:strRef>
          </c:tx>
          <c:spPr>
            <a:solidFill>
              <a:srgbClr val="F641A8"/>
            </a:solidFill>
          </c:spPr>
          <c:invertIfNegative val="0"/>
          <c:dLbls>
            <c:txPr>
              <a:bodyPr/>
              <a:lstStyle/>
              <a:p>
                <a:pPr>
                  <a:defRPr sz="800" b="1">
                    <a:latin typeface="Chalkduster"/>
                    <a:cs typeface="Chalkduster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Hoja1!$A$2</c:f>
              <c:strCache>
                <c:ptCount val="1"/>
                <c:pt idx="0">
                  <c:v>Categoría 1</c:v>
                </c:pt>
              </c:strCache>
            </c:strRef>
          </c:cat>
          <c:val>
            <c:numRef>
              <c:f>Hoja1!$F$2</c:f>
              <c:numCache>
                <c:formatCode>General</c:formatCode>
                <c:ptCount val="1"/>
                <c:pt idx="0">
                  <c:v>11.18</c:v>
                </c:pt>
              </c:numCache>
            </c:numRef>
          </c:val>
        </c:ser>
        <c:ser>
          <c:idx val="5"/>
          <c:order val="5"/>
          <c:tx>
            <c:strRef>
              <c:f>Hoja1!$G$1</c:f>
              <c:strCache>
                <c:ptCount val="1"/>
                <c:pt idx="0">
                  <c:v>Con ideas de autolisis</c:v>
                </c:pt>
              </c:strCache>
            </c:strRef>
          </c:tx>
          <c:spPr>
            <a:solidFill>
              <a:schemeClr val="accent4">
                <a:lumMod val="40000"/>
                <a:lumOff val="60000"/>
              </a:schemeClr>
            </a:solidFill>
          </c:spPr>
          <c:invertIfNegative val="0"/>
          <c:dLbls>
            <c:txPr>
              <a:bodyPr/>
              <a:lstStyle/>
              <a:p>
                <a:pPr>
                  <a:defRPr sz="800" b="1">
                    <a:latin typeface="Chalkduster"/>
                    <a:cs typeface="Chalkduster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Hoja1!$A$2</c:f>
              <c:strCache>
                <c:ptCount val="1"/>
                <c:pt idx="0">
                  <c:v>Categoría 1</c:v>
                </c:pt>
              </c:strCache>
            </c:strRef>
          </c:cat>
          <c:val>
            <c:numRef>
              <c:f>Hoja1!$G$2</c:f>
              <c:numCache>
                <c:formatCode>General</c:formatCode>
                <c:ptCount val="1"/>
                <c:pt idx="0">
                  <c:v>18.77</c:v>
                </c:pt>
              </c:numCache>
            </c:numRef>
          </c:val>
        </c:ser>
        <c:ser>
          <c:idx val="6"/>
          <c:order val="6"/>
          <c:tx>
            <c:strRef>
              <c:f>Hoja1!$H$1</c:f>
              <c:strCache>
                <c:ptCount val="1"/>
                <c:pt idx="0">
                  <c:v>Reivindicativo</c:v>
                </c:pt>
              </c:strCache>
            </c:strRef>
          </c:tx>
          <c:spPr>
            <a:solidFill>
              <a:srgbClr val="FC3D57"/>
            </a:solidFill>
          </c:spPr>
          <c:invertIfNegative val="0"/>
          <c:dLbls>
            <c:txPr>
              <a:bodyPr/>
              <a:lstStyle/>
              <a:p>
                <a:pPr>
                  <a:defRPr sz="800" b="1">
                    <a:latin typeface="Chalkduster"/>
                    <a:cs typeface="Chalkduster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Hoja1!$A$2</c:f>
              <c:strCache>
                <c:ptCount val="1"/>
                <c:pt idx="0">
                  <c:v>Categoría 1</c:v>
                </c:pt>
              </c:strCache>
            </c:strRef>
          </c:cat>
          <c:val>
            <c:numRef>
              <c:f>Hoja1!$H$2</c:f>
              <c:numCache>
                <c:formatCode>General</c:formatCode>
                <c:ptCount val="1"/>
                <c:pt idx="0">
                  <c:v>17.94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107457496"/>
        <c:axId val="2107460072"/>
      </c:barChart>
      <c:catAx>
        <c:axId val="2107457496"/>
        <c:scaling>
          <c:orientation val="minMax"/>
        </c:scaling>
        <c:delete val="1"/>
        <c:axPos val="b"/>
        <c:majorTickMark val="out"/>
        <c:minorTickMark val="none"/>
        <c:tickLblPos val="nextTo"/>
        <c:crossAx val="2107460072"/>
        <c:crosses val="autoZero"/>
        <c:auto val="1"/>
        <c:lblAlgn val="ctr"/>
        <c:lblOffset val="100"/>
        <c:noMultiLvlLbl val="0"/>
      </c:catAx>
      <c:valAx>
        <c:axId val="210746007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>
                <a:latin typeface="Chalkduster"/>
                <a:cs typeface="Chalkduster"/>
              </a:defRPr>
            </a:pPr>
            <a:endParaRPr lang="es-ES"/>
          </a:p>
        </c:txPr>
        <c:crossAx val="2107457496"/>
        <c:crosses val="autoZero"/>
        <c:crossBetween val="between"/>
      </c:valAx>
    </c:plotArea>
    <c:legend>
      <c:legendPos val="r"/>
      <c:layout/>
      <c:overlay val="0"/>
      <c:txPr>
        <a:bodyPr/>
        <a:lstStyle/>
        <a:p>
          <a:pPr>
            <a:defRPr sz="1200">
              <a:latin typeface="Chalkduster"/>
              <a:cs typeface="Chalkduster"/>
            </a:defRPr>
          </a:pPr>
          <a:endParaRPr lang="es-ES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s-ES"/>
    </a:p>
  </c:txPr>
  <c:externalData r:id="rId1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2007</c:v>
                </c:pt>
              </c:strCache>
            </c:strRef>
          </c:tx>
          <c:spPr>
            <a:solidFill>
              <a:srgbClr val="4472C4">
                <a:lumMod val="20000"/>
                <a:lumOff val="80000"/>
              </a:srgbClr>
            </a:solidFill>
          </c:spPr>
          <c:invertIfNegative val="0"/>
          <c:dLbls>
            <c:txPr>
              <a:bodyPr/>
              <a:lstStyle/>
              <a:p>
                <a:pPr>
                  <a:defRPr sz="1000">
                    <a:latin typeface="Chalkduster"/>
                    <a:cs typeface="Chalkduster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Hoja1!$A$2:$A$8</c:f>
              <c:strCache>
                <c:ptCount val="7"/>
                <c:pt idx="0">
                  <c:v>Agresivo</c:v>
                </c:pt>
                <c:pt idx="1">
                  <c:v>Ansioso</c:v>
                </c:pt>
                <c:pt idx="2">
                  <c:v>Somatizador</c:v>
                </c:pt>
                <c:pt idx="3">
                  <c:v>Psicótico</c:v>
                </c:pt>
                <c:pt idx="4">
                  <c:v>Adicto a drogas</c:v>
                </c:pt>
                <c:pt idx="5">
                  <c:v>Con ideas de autolisis</c:v>
                </c:pt>
                <c:pt idx="6">
                  <c:v>Reivindicativo</c:v>
                </c:pt>
              </c:strCache>
            </c:strRef>
          </c:cat>
          <c:val>
            <c:numRef>
              <c:f>Hoja1!$B$2:$B$8</c:f>
              <c:numCache>
                <c:formatCode>General</c:formatCode>
                <c:ptCount val="7"/>
                <c:pt idx="0">
                  <c:v>41.79</c:v>
                </c:pt>
                <c:pt idx="1">
                  <c:v>2.24</c:v>
                </c:pt>
                <c:pt idx="2">
                  <c:v>4.47</c:v>
                </c:pt>
                <c:pt idx="3">
                  <c:v>11.2</c:v>
                </c:pt>
                <c:pt idx="4">
                  <c:v>8.95</c:v>
                </c:pt>
                <c:pt idx="5">
                  <c:v>20.15</c:v>
                </c:pt>
                <c:pt idx="6">
                  <c:v>11.2</c:v>
                </c:pt>
              </c:numCache>
            </c:numRef>
          </c:val>
        </c:ser>
        <c:ser>
          <c:idx val="1"/>
          <c:order val="1"/>
          <c:tx>
            <c:strRef>
              <c:f>Hoja1!$C$1</c:f>
              <c:strCache>
                <c:ptCount val="1"/>
                <c:pt idx="0">
                  <c:v>2017</c:v>
                </c:pt>
              </c:strCache>
            </c:strRef>
          </c:tx>
          <c:spPr>
            <a:solidFill>
              <a:srgbClr val="4472C4">
                <a:lumMod val="60000"/>
                <a:lumOff val="40000"/>
              </a:srgbClr>
            </a:solidFill>
          </c:spPr>
          <c:invertIfNegative val="0"/>
          <c:dLbls>
            <c:txPr>
              <a:bodyPr/>
              <a:lstStyle/>
              <a:p>
                <a:pPr>
                  <a:defRPr sz="1000">
                    <a:latin typeface="Chalkduster"/>
                    <a:cs typeface="Chalkduster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Hoja1!$A$2:$A$8</c:f>
              <c:strCache>
                <c:ptCount val="7"/>
                <c:pt idx="0">
                  <c:v>Agresivo</c:v>
                </c:pt>
                <c:pt idx="1">
                  <c:v>Ansioso</c:v>
                </c:pt>
                <c:pt idx="2">
                  <c:v>Somatizador</c:v>
                </c:pt>
                <c:pt idx="3">
                  <c:v>Psicótico</c:v>
                </c:pt>
                <c:pt idx="4">
                  <c:v>Adicto a drogas</c:v>
                </c:pt>
                <c:pt idx="5">
                  <c:v>Con ideas de autolisis</c:v>
                </c:pt>
                <c:pt idx="6">
                  <c:v>Reivindicativo</c:v>
                </c:pt>
              </c:strCache>
            </c:strRef>
          </c:cat>
          <c:val>
            <c:numRef>
              <c:f>Hoja1!$C$2:$C$8</c:f>
              <c:numCache>
                <c:formatCode>General</c:formatCode>
                <c:ptCount val="7"/>
                <c:pt idx="0">
                  <c:v>29.75</c:v>
                </c:pt>
                <c:pt idx="1">
                  <c:v>2.95</c:v>
                </c:pt>
                <c:pt idx="2">
                  <c:v>8.23</c:v>
                </c:pt>
                <c:pt idx="3">
                  <c:v>11.18</c:v>
                </c:pt>
                <c:pt idx="4">
                  <c:v>11.18</c:v>
                </c:pt>
                <c:pt idx="5">
                  <c:v>18.77</c:v>
                </c:pt>
                <c:pt idx="6">
                  <c:v>17.94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2107721464"/>
        <c:axId val="2107724504"/>
      </c:barChart>
      <c:catAx>
        <c:axId val="2107721464"/>
        <c:scaling>
          <c:orientation val="minMax"/>
        </c:scaling>
        <c:delete val="0"/>
        <c:axPos val="b"/>
        <c:majorTickMark val="none"/>
        <c:minorTickMark val="none"/>
        <c:tickLblPos val="nextTo"/>
        <c:txPr>
          <a:bodyPr/>
          <a:lstStyle/>
          <a:p>
            <a:pPr>
              <a:defRPr sz="1000">
                <a:latin typeface="Chalkduster"/>
                <a:cs typeface="Chalkduster"/>
              </a:defRPr>
            </a:pPr>
            <a:endParaRPr lang="es-ES"/>
          </a:p>
        </c:txPr>
        <c:crossAx val="2107724504"/>
        <c:crosses val="autoZero"/>
        <c:auto val="1"/>
        <c:lblAlgn val="ctr"/>
        <c:lblOffset val="100"/>
        <c:noMultiLvlLbl val="0"/>
      </c:catAx>
      <c:valAx>
        <c:axId val="2107724504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2107721464"/>
        <c:crosses val="autoZero"/>
        <c:crossBetween val="between"/>
      </c:valAx>
    </c:plotArea>
    <c:legend>
      <c:legendPos val="t"/>
      <c:layout/>
      <c:overlay val="0"/>
      <c:txPr>
        <a:bodyPr/>
        <a:lstStyle/>
        <a:p>
          <a:pPr>
            <a:defRPr>
              <a:latin typeface="Chalkduster"/>
              <a:cs typeface="Chalkduster"/>
            </a:defRPr>
          </a:pPr>
          <a:endParaRPr lang="es-ES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s-ES"/>
    </a:p>
  </c:txPr>
  <c:externalData r:id="rId2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36"/>
    </mc:Choice>
    <mc:Fallback>
      <c:style val="36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Serie 1</c:v>
                </c:pt>
              </c:strCache>
            </c:strRef>
          </c:tx>
          <c:spPr>
            <a:solidFill>
              <a:schemeClr val="accent4">
                <a:lumMod val="60000"/>
                <a:lumOff val="40000"/>
              </a:schemeClr>
            </a:solidFill>
          </c:spPr>
          <c:invertIfNegative val="0"/>
          <c:dLbls>
            <c:txPr>
              <a:bodyPr/>
              <a:lstStyle/>
              <a:p>
                <a:pPr>
                  <a:defRPr sz="1400" b="1">
                    <a:latin typeface="Chalkduster"/>
                    <a:cs typeface="Chalkduster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Hoja1!$A$2:$A$6</c:f>
              <c:strCache>
                <c:ptCount val="5"/>
                <c:pt idx="0">
                  <c:v>Casi nunca (&lt;10%)</c:v>
                </c:pt>
                <c:pt idx="1">
                  <c:v>Pocas veces (10-25%)</c:v>
                </c:pt>
                <c:pt idx="2">
                  <c:v>A veces (26-50%)</c:v>
                </c:pt>
                <c:pt idx="3">
                  <c:v>Casi siempre (51-75%)</c:v>
                </c:pt>
                <c:pt idx="4">
                  <c:v>Siempre (&gt;75%)</c:v>
                </c:pt>
              </c:strCache>
            </c:strRef>
          </c:cat>
          <c:val>
            <c:numRef>
              <c:f>Hoja1!$B$2:$B$6</c:f>
              <c:numCache>
                <c:formatCode>General</c:formatCode>
                <c:ptCount val="5"/>
                <c:pt idx="0">
                  <c:v>32.8</c:v>
                </c:pt>
                <c:pt idx="1">
                  <c:v>32.8</c:v>
                </c:pt>
                <c:pt idx="2">
                  <c:v>18.75</c:v>
                </c:pt>
                <c:pt idx="3">
                  <c:v>12.5</c:v>
                </c:pt>
                <c:pt idx="4">
                  <c:v>3.15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107060936"/>
        <c:axId val="2107063976"/>
        <c:axId val="0"/>
      </c:bar3DChart>
      <c:catAx>
        <c:axId val="2107060936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>
                <a:latin typeface="Chalkduster"/>
                <a:cs typeface="Chalkduster"/>
              </a:defRPr>
            </a:pPr>
            <a:endParaRPr lang="es-ES"/>
          </a:p>
        </c:txPr>
        <c:crossAx val="2107063976"/>
        <c:crosses val="autoZero"/>
        <c:auto val="1"/>
        <c:lblAlgn val="ctr"/>
        <c:lblOffset val="100"/>
        <c:noMultiLvlLbl val="0"/>
      </c:catAx>
      <c:valAx>
        <c:axId val="2107063976"/>
        <c:scaling>
          <c:orientation val="minMax"/>
          <c:max val="100.0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>
                <a:latin typeface="Chalkduster"/>
                <a:cs typeface="Chalkduster"/>
              </a:defRPr>
            </a:pPr>
            <a:endParaRPr lang="es-ES"/>
          </a:p>
        </c:txPr>
        <c:crossAx val="2107060936"/>
        <c:crosses val="autoZero"/>
        <c:crossBetween val="between"/>
        <c:majorUnit val="20.0"/>
        <c:minorUnit val="2.0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s-ES"/>
    </a:p>
  </c:txPr>
  <c:externalData r:id="rId1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32"/>
    </mc:Choice>
    <mc:Fallback>
      <c:style val="3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2007</c:v>
                </c:pt>
              </c:strCache>
            </c:strRef>
          </c:tx>
          <c:spPr>
            <a:solidFill>
              <a:schemeClr val="accent5">
                <a:lumMod val="20000"/>
                <a:lumOff val="80000"/>
              </a:schemeClr>
            </a:solidFill>
          </c:spPr>
          <c:invertIfNegative val="0"/>
          <c:dLbls>
            <c:txPr>
              <a:bodyPr/>
              <a:lstStyle/>
              <a:p>
                <a:pPr>
                  <a:defRPr sz="1000">
                    <a:latin typeface="Chalkduster"/>
                    <a:cs typeface="Chalkduster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Hoja1!$A$2:$A$6</c:f>
              <c:strCache>
                <c:ptCount val="5"/>
                <c:pt idx="0">
                  <c:v>Casi nunca</c:v>
                </c:pt>
                <c:pt idx="1">
                  <c:v>Pocas veces</c:v>
                </c:pt>
                <c:pt idx="2">
                  <c:v>A veces</c:v>
                </c:pt>
                <c:pt idx="3">
                  <c:v>Casi siempre</c:v>
                </c:pt>
                <c:pt idx="4">
                  <c:v>Siempre</c:v>
                </c:pt>
              </c:strCache>
            </c:strRef>
          </c:cat>
          <c:val>
            <c:numRef>
              <c:f>Hoja1!$B$2:$B$6</c:f>
              <c:numCache>
                <c:formatCode>General</c:formatCode>
                <c:ptCount val="5"/>
                <c:pt idx="0">
                  <c:v>47.0</c:v>
                </c:pt>
                <c:pt idx="1">
                  <c:v>18.0</c:v>
                </c:pt>
                <c:pt idx="2">
                  <c:v>29.0</c:v>
                </c:pt>
                <c:pt idx="3">
                  <c:v>6.0</c:v>
                </c:pt>
                <c:pt idx="4">
                  <c:v>0.0</c:v>
                </c:pt>
              </c:numCache>
            </c:numRef>
          </c:val>
        </c:ser>
        <c:ser>
          <c:idx val="1"/>
          <c:order val="1"/>
          <c:tx>
            <c:strRef>
              <c:f>Hoja1!$C$1</c:f>
              <c:strCache>
                <c:ptCount val="1"/>
                <c:pt idx="0">
                  <c:v>2017</c:v>
                </c:pt>
              </c:strCache>
            </c:strRef>
          </c:tx>
          <c:spPr>
            <a:solidFill>
              <a:schemeClr val="accent5">
                <a:lumMod val="60000"/>
                <a:lumOff val="40000"/>
              </a:schemeClr>
            </a:solidFill>
          </c:spPr>
          <c:invertIfNegative val="0"/>
          <c:cat>
            <c:strRef>
              <c:f>Hoja1!$A$2:$A$6</c:f>
              <c:strCache>
                <c:ptCount val="5"/>
                <c:pt idx="0">
                  <c:v>Casi nunca</c:v>
                </c:pt>
                <c:pt idx="1">
                  <c:v>Pocas veces</c:v>
                </c:pt>
                <c:pt idx="2">
                  <c:v>A veces</c:v>
                </c:pt>
                <c:pt idx="3">
                  <c:v>Casi siempre</c:v>
                </c:pt>
                <c:pt idx="4">
                  <c:v>Siempre</c:v>
                </c:pt>
              </c:strCache>
            </c:strRef>
          </c:cat>
          <c:val>
            <c:numRef>
              <c:f>Hoja1!$C$2:$C$6</c:f>
              <c:numCache>
                <c:formatCode>General</c:formatCode>
                <c:ptCount val="5"/>
                <c:pt idx="0">
                  <c:v>32.8</c:v>
                </c:pt>
                <c:pt idx="1">
                  <c:v>32.8</c:v>
                </c:pt>
                <c:pt idx="2">
                  <c:v>18.75</c:v>
                </c:pt>
                <c:pt idx="3">
                  <c:v>12.5</c:v>
                </c:pt>
                <c:pt idx="4">
                  <c:v>3.15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107035832"/>
        <c:axId val="2107038872"/>
      </c:barChart>
      <c:catAx>
        <c:axId val="2107035832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000">
                <a:latin typeface="Chalkduster"/>
                <a:cs typeface="Chalkduster"/>
              </a:defRPr>
            </a:pPr>
            <a:endParaRPr lang="es-ES"/>
          </a:p>
        </c:txPr>
        <c:crossAx val="2107038872"/>
        <c:crosses val="autoZero"/>
        <c:auto val="1"/>
        <c:lblAlgn val="ctr"/>
        <c:lblOffset val="100"/>
        <c:noMultiLvlLbl val="0"/>
      </c:catAx>
      <c:valAx>
        <c:axId val="210703887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>
                <a:latin typeface="Chalkduster"/>
                <a:cs typeface="Chalkduster"/>
              </a:defRPr>
            </a:pPr>
            <a:endParaRPr lang="es-ES"/>
          </a:p>
        </c:txPr>
        <c:crossAx val="2107035832"/>
        <c:crosses val="autoZero"/>
        <c:crossBetween val="between"/>
      </c:valAx>
    </c:plotArea>
    <c:legend>
      <c:legendPos val="r"/>
      <c:layout/>
      <c:overlay val="0"/>
      <c:txPr>
        <a:bodyPr/>
        <a:lstStyle/>
        <a:p>
          <a:pPr>
            <a:defRPr b="1">
              <a:latin typeface="Chalkduster"/>
              <a:cs typeface="Chalkduster"/>
            </a:defRPr>
          </a:pPr>
          <a:endParaRPr lang="es-ES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s-ES"/>
    </a:p>
  </c:txPr>
  <c:externalData r:id="rId1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36"/>
    </mc:Choice>
    <mc:Fallback>
      <c:style val="36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Serie 1</c:v>
                </c:pt>
              </c:strCache>
            </c:strRef>
          </c:tx>
          <c:spPr>
            <a:solidFill>
              <a:schemeClr val="accent4">
                <a:lumMod val="60000"/>
                <a:lumOff val="40000"/>
              </a:schemeClr>
            </a:solidFill>
          </c:spPr>
          <c:invertIfNegative val="0"/>
          <c:dLbls>
            <c:txPr>
              <a:bodyPr/>
              <a:lstStyle/>
              <a:p>
                <a:pPr>
                  <a:defRPr sz="1000" b="1">
                    <a:latin typeface="Chalkduster"/>
                    <a:cs typeface="Chalkduster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Hoja1!$A$2:$A$6</c:f>
              <c:strCache>
                <c:ptCount val="5"/>
                <c:pt idx="0">
                  <c:v>Casi nunca (&lt;10%)</c:v>
                </c:pt>
                <c:pt idx="1">
                  <c:v>Pocas veces (10-25%)</c:v>
                </c:pt>
                <c:pt idx="2">
                  <c:v>A veces (26-50%)</c:v>
                </c:pt>
                <c:pt idx="3">
                  <c:v>Casi siempre (51-75%)</c:v>
                </c:pt>
                <c:pt idx="4">
                  <c:v>Siempre (&gt;75%)</c:v>
                </c:pt>
              </c:strCache>
            </c:strRef>
          </c:cat>
          <c:val>
            <c:numRef>
              <c:f>Hoja1!$B$2:$B$6</c:f>
              <c:numCache>
                <c:formatCode>General</c:formatCode>
                <c:ptCount val="5"/>
                <c:pt idx="0">
                  <c:v>48.94</c:v>
                </c:pt>
                <c:pt idx="1">
                  <c:v>23.4</c:v>
                </c:pt>
                <c:pt idx="2">
                  <c:v>19.15</c:v>
                </c:pt>
                <c:pt idx="3">
                  <c:v>6.38</c:v>
                </c:pt>
                <c:pt idx="4">
                  <c:v>2.13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106942648"/>
        <c:axId val="2106945688"/>
        <c:axId val="0"/>
      </c:bar3DChart>
      <c:catAx>
        <c:axId val="2106942648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400">
                <a:latin typeface="Chalkduster"/>
                <a:cs typeface="Chalkduster"/>
              </a:defRPr>
            </a:pPr>
            <a:endParaRPr lang="es-ES"/>
          </a:p>
        </c:txPr>
        <c:crossAx val="2106945688"/>
        <c:crosses val="autoZero"/>
        <c:auto val="1"/>
        <c:lblAlgn val="ctr"/>
        <c:lblOffset val="100"/>
        <c:noMultiLvlLbl val="0"/>
      </c:catAx>
      <c:valAx>
        <c:axId val="2106945688"/>
        <c:scaling>
          <c:orientation val="minMax"/>
          <c:max val="100.0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>
                <a:latin typeface="Chalkduster"/>
                <a:cs typeface="Chalkduster"/>
              </a:defRPr>
            </a:pPr>
            <a:endParaRPr lang="es-ES"/>
          </a:p>
        </c:txPr>
        <c:crossAx val="2106942648"/>
        <c:crosses val="autoZero"/>
        <c:crossBetween val="between"/>
        <c:majorUnit val="20.0"/>
        <c:minorUnit val="2.0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s-ES"/>
    </a:p>
  </c:txPr>
  <c:externalData r:id="rId1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36"/>
    </mc:Choice>
    <mc:Fallback>
      <c:style val="36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Serie 1</c:v>
                </c:pt>
              </c:strCache>
            </c:strRef>
          </c:tx>
          <c:spPr>
            <a:solidFill>
              <a:schemeClr val="accent4">
                <a:lumMod val="60000"/>
                <a:lumOff val="40000"/>
              </a:schemeClr>
            </a:solidFill>
          </c:spPr>
          <c:invertIfNegative val="0"/>
          <c:dLbls>
            <c:txPr>
              <a:bodyPr/>
              <a:lstStyle/>
              <a:p>
                <a:pPr>
                  <a:defRPr sz="1000" b="1">
                    <a:latin typeface="Chalkduster"/>
                    <a:cs typeface="Chalkduster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Hoja1!$A$2:$A$6</c:f>
              <c:strCache>
                <c:ptCount val="5"/>
                <c:pt idx="0">
                  <c:v>Casi nunca (&lt;10%)</c:v>
                </c:pt>
                <c:pt idx="1">
                  <c:v>Pocas veces (10-25%)</c:v>
                </c:pt>
                <c:pt idx="2">
                  <c:v>A veces (26-50%)</c:v>
                </c:pt>
                <c:pt idx="3">
                  <c:v>Casi siempre (51-75%)</c:v>
                </c:pt>
                <c:pt idx="4">
                  <c:v>Siempre (&gt;75%)</c:v>
                </c:pt>
              </c:strCache>
            </c:strRef>
          </c:cat>
          <c:val>
            <c:numRef>
              <c:f>Hoja1!$B$2:$B$6</c:f>
              <c:numCache>
                <c:formatCode>General</c:formatCode>
                <c:ptCount val="5"/>
                <c:pt idx="0">
                  <c:v>18.18</c:v>
                </c:pt>
                <c:pt idx="1">
                  <c:v>12.74</c:v>
                </c:pt>
                <c:pt idx="2">
                  <c:v>25.45</c:v>
                </c:pt>
                <c:pt idx="3">
                  <c:v>18.18</c:v>
                </c:pt>
                <c:pt idx="4">
                  <c:v>25.45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111488312"/>
        <c:axId val="2111491576"/>
        <c:axId val="0"/>
      </c:bar3DChart>
      <c:catAx>
        <c:axId val="2111488312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400">
                <a:latin typeface="Chalkduster"/>
                <a:cs typeface="Chalkduster"/>
              </a:defRPr>
            </a:pPr>
            <a:endParaRPr lang="es-ES"/>
          </a:p>
        </c:txPr>
        <c:crossAx val="2111491576"/>
        <c:crosses val="autoZero"/>
        <c:auto val="1"/>
        <c:lblAlgn val="ctr"/>
        <c:lblOffset val="100"/>
        <c:noMultiLvlLbl val="0"/>
      </c:catAx>
      <c:valAx>
        <c:axId val="2111491576"/>
        <c:scaling>
          <c:orientation val="minMax"/>
          <c:max val="100.0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>
                <a:latin typeface="Chalkduster"/>
                <a:cs typeface="Chalkduster"/>
              </a:defRPr>
            </a:pPr>
            <a:endParaRPr lang="es-ES"/>
          </a:p>
        </c:txPr>
        <c:crossAx val="2111488312"/>
        <c:crosses val="autoZero"/>
        <c:crossBetween val="between"/>
        <c:majorUnit val="20.0"/>
        <c:minorUnit val="2.0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s-ES"/>
    </a:p>
  </c:txPr>
  <c:externalData r:id="rId1">
    <c:autoUpdate val="0"/>
  </c:externalData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36"/>
    </mc:Choice>
    <mc:Fallback>
      <c:style val="36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Serie 1</c:v>
                </c:pt>
              </c:strCache>
            </c:strRef>
          </c:tx>
          <c:spPr>
            <a:solidFill>
              <a:schemeClr val="accent4">
                <a:lumMod val="60000"/>
                <a:lumOff val="40000"/>
              </a:schemeClr>
            </a:solidFill>
          </c:spPr>
          <c:invertIfNegative val="0"/>
          <c:dLbls>
            <c:txPr>
              <a:bodyPr/>
              <a:lstStyle/>
              <a:p>
                <a:pPr>
                  <a:defRPr sz="1000" b="1">
                    <a:latin typeface="Chalkduster"/>
                    <a:cs typeface="Chalkduster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Hoja1!$A$2:$A$6</c:f>
              <c:strCache>
                <c:ptCount val="5"/>
                <c:pt idx="0">
                  <c:v>Casi nunca (&lt;10%)</c:v>
                </c:pt>
                <c:pt idx="1">
                  <c:v>Pocas veces (10-25%)</c:v>
                </c:pt>
                <c:pt idx="2">
                  <c:v>A veces (26-50%)</c:v>
                </c:pt>
                <c:pt idx="3">
                  <c:v>Casi siempre (51-75%)</c:v>
                </c:pt>
                <c:pt idx="4">
                  <c:v>Siempre (&gt;75%)</c:v>
                </c:pt>
              </c:strCache>
            </c:strRef>
          </c:cat>
          <c:val>
            <c:numRef>
              <c:f>Hoja1!$B$2:$B$6</c:f>
              <c:numCache>
                <c:formatCode>General</c:formatCode>
                <c:ptCount val="5"/>
                <c:pt idx="0">
                  <c:v>30.77</c:v>
                </c:pt>
                <c:pt idx="1">
                  <c:v>25.0</c:v>
                </c:pt>
                <c:pt idx="2">
                  <c:v>15.38</c:v>
                </c:pt>
                <c:pt idx="3">
                  <c:v>21.15</c:v>
                </c:pt>
                <c:pt idx="4">
                  <c:v>7.7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106981160"/>
        <c:axId val="2106984200"/>
        <c:axId val="0"/>
      </c:bar3DChart>
      <c:catAx>
        <c:axId val="2106981160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400">
                <a:latin typeface="Chalkduster"/>
                <a:cs typeface="Chalkduster"/>
              </a:defRPr>
            </a:pPr>
            <a:endParaRPr lang="es-ES"/>
          </a:p>
        </c:txPr>
        <c:crossAx val="2106984200"/>
        <c:crosses val="autoZero"/>
        <c:auto val="1"/>
        <c:lblAlgn val="ctr"/>
        <c:lblOffset val="100"/>
        <c:noMultiLvlLbl val="0"/>
      </c:catAx>
      <c:valAx>
        <c:axId val="2106984200"/>
        <c:scaling>
          <c:orientation val="minMax"/>
          <c:max val="100.0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>
                <a:latin typeface="Chalkduster"/>
                <a:cs typeface="Chalkduster"/>
              </a:defRPr>
            </a:pPr>
            <a:endParaRPr lang="es-ES"/>
          </a:p>
        </c:txPr>
        <c:crossAx val="2106981160"/>
        <c:crosses val="autoZero"/>
        <c:crossBetween val="between"/>
        <c:majorUnit val="20.0"/>
        <c:minorUnit val="2.0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s-ES"/>
    </a:p>
  </c:txPr>
  <c:externalData r:id="rId1">
    <c:autoUpdate val="0"/>
  </c:externalData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36"/>
    </mc:Choice>
    <mc:Fallback>
      <c:style val="36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Serie 1</c:v>
                </c:pt>
              </c:strCache>
            </c:strRef>
          </c:tx>
          <c:spPr>
            <a:solidFill>
              <a:schemeClr val="accent4">
                <a:lumMod val="60000"/>
                <a:lumOff val="40000"/>
              </a:schemeClr>
            </a:solidFill>
          </c:spPr>
          <c:invertIfNegative val="0"/>
          <c:dLbls>
            <c:txPr>
              <a:bodyPr/>
              <a:lstStyle/>
              <a:p>
                <a:pPr>
                  <a:defRPr sz="1000" b="1">
                    <a:latin typeface="Chalkduster"/>
                    <a:cs typeface="Chalkduster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Hoja1!$A$2:$A$6</c:f>
              <c:strCache>
                <c:ptCount val="5"/>
                <c:pt idx="0">
                  <c:v>Casi nunca (&lt;10%)</c:v>
                </c:pt>
                <c:pt idx="1">
                  <c:v>Pocas veces (10-25%)</c:v>
                </c:pt>
                <c:pt idx="2">
                  <c:v>A veces (26-50%)</c:v>
                </c:pt>
                <c:pt idx="3">
                  <c:v>Casi siempre (51-75%)</c:v>
                </c:pt>
                <c:pt idx="4">
                  <c:v>Siempre (&gt;75%)</c:v>
                </c:pt>
              </c:strCache>
            </c:strRef>
          </c:cat>
          <c:val>
            <c:numRef>
              <c:f>Hoja1!$B$2:$B$6</c:f>
              <c:numCache>
                <c:formatCode>General</c:formatCode>
                <c:ptCount val="5"/>
                <c:pt idx="0">
                  <c:v>31.25</c:v>
                </c:pt>
                <c:pt idx="1">
                  <c:v>27.08</c:v>
                </c:pt>
                <c:pt idx="2">
                  <c:v>18.75</c:v>
                </c:pt>
                <c:pt idx="3">
                  <c:v>12.5</c:v>
                </c:pt>
                <c:pt idx="4">
                  <c:v>10.42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106900248"/>
        <c:axId val="2106865688"/>
        <c:axId val="0"/>
      </c:bar3DChart>
      <c:catAx>
        <c:axId val="2106900248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400">
                <a:latin typeface="Chalkduster"/>
                <a:cs typeface="Chalkduster"/>
              </a:defRPr>
            </a:pPr>
            <a:endParaRPr lang="es-ES"/>
          </a:p>
        </c:txPr>
        <c:crossAx val="2106865688"/>
        <c:crosses val="autoZero"/>
        <c:auto val="1"/>
        <c:lblAlgn val="ctr"/>
        <c:lblOffset val="100"/>
        <c:noMultiLvlLbl val="0"/>
      </c:catAx>
      <c:valAx>
        <c:axId val="2106865688"/>
        <c:scaling>
          <c:orientation val="minMax"/>
          <c:max val="100.0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>
                <a:latin typeface="Chalkduster"/>
                <a:cs typeface="Chalkduster"/>
              </a:defRPr>
            </a:pPr>
            <a:endParaRPr lang="es-ES"/>
          </a:p>
        </c:txPr>
        <c:crossAx val="2106900248"/>
        <c:crosses val="autoZero"/>
        <c:crossBetween val="between"/>
        <c:majorUnit val="20.0"/>
        <c:minorUnit val="2.0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s-ES"/>
    </a:p>
  </c:txPr>
  <c:externalData r:id="rId1">
    <c:autoUpdate val="0"/>
  </c:externalData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36"/>
    </mc:Choice>
    <mc:Fallback>
      <c:style val="36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Serie 1</c:v>
                </c:pt>
              </c:strCache>
            </c:strRef>
          </c:tx>
          <c:spPr>
            <a:solidFill>
              <a:schemeClr val="accent4">
                <a:lumMod val="60000"/>
                <a:lumOff val="40000"/>
              </a:schemeClr>
            </a:solidFill>
          </c:spPr>
          <c:invertIfNegative val="0"/>
          <c:dLbls>
            <c:txPr>
              <a:bodyPr/>
              <a:lstStyle/>
              <a:p>
                <a:pPr>
                  <a:defRPr sz="1000" b="1">
                    <a:latin typeface="Chalkduster"/>
                    <a:cs typeface="Chalkduster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Hoja1!$A$2:$A$6</c:f>
              <c:strCache>
                <c:ptCount val="5"/>
                <c:pt idx="0">
                  <c:v>Casi nunca (&lt;10%)</c:v>
                </c:pt>
                <c:pt idx="1">
                  <c:v>Pocas veces (10-25%)</c:v>
                </c:pt>
                <c:pt idx="2">
                  <c:v>A veces (26-50%)</c:v>
                </c:pt>
                <c:pt idx="3">
                  <c:v>Casi siempre (51-75%)</c:v>
                </c:pt>
                <c:pt idx="4">
                  <c:v>Siempre (&gt;75%)</c:v>
                </c:pt>
              </c:strCache>
            </c:strRef>
          </c:cat>
          <c:val>
            <c:numRef>
              <c:f>Hoja1!$B$2:$B$6</c:f>
              <c:numCache>
                <c:formatCode>General</c:formatCode>
                <c:ptCount val="5"/>
                <c:pt idx="0">
                  <c:v>9.43</c:v>
                </c:pt>
                <c:pt idx="1">
                  <c:v>9.43</c:v>
                </c:pt>
                <c:pt idx="2">
                  <c:v>28.3</c:v>
                </c:pt>
                <c:pt idx="3">
                  <c:v>30.2</c:v>
                </c:pt>
                <c:pt idx="4">
                  <c:v>22.64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111528072"/>
        <c:axId val="2111533672"/>
        <c:axId val="0"/>
      </c:bar3DChart>
      <c:catAx>
        <c:axId val="2111528072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400">
                <a:latin typeface="Chalkduster"/>
                <a:cs typeface="Chalkduster"/>
              </a:defRPr>
            </a:pPr>
            <a:endParaRPr lang="es-ES"/>
          </a:p>
        </c:txPr>
        <c:crossAx val="2111533672"/>
        <c:crosses val="autoZero"/>
        <c:auto val="1"/>
        <c:lblAlgn val="ctr"/>
        <c:lblOffset val="100"/>
        <c:noMultiLvlLbl val="0"/>
      </c:catAx>
      <c:valAx>
        <c:axId val="2111533672"/>
        <c:scaling>
          <c:orientation val="minMax"/>
          <c:max val="100.0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>
                <a:latin typeface="Chalkduster"/>
                <a:cs typeface="Chalkduster"/>
              </a:defRPr>
            </a:pPr>
            <a:endParaRPr lang="es-ES"/>
          </a:p>
        </c:txPr>
        <c:crossAx val="2111528072"/>
        <c:crosses val="autoZero"/>
        <c:crossBetween val="between"/>
        <c:majorUnit val="20.0"/>
        <c:minorUnit val="2.0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s-ES"/>
    </a:p>
  </c:txPr>
  <c:externalData r:id="rId1">
    <c:autoUpdate val="0"/>
  </c:externalData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36"/>
    </mc:Choice>
    <mc:Fallback>
      <c:style val="36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Serie 1</c:v>
                </c:pt>
              </c:strCache>
            </c:strRef>
          </c:tx>
          <c:spPr>
            <a:solidFill>
              <a:schemeClr val="accent4">
                <a:lumMod val="60000"/>
                <a:lumOff val="40000"/>
              </a:schemeClr>
            </a:solidFill>
          </c:spPr>
          <c:invertIfNegative val="0"/>
          <c:dLbls>
            <c:txPr>
              <a:bodyPr/>
              <a:lstStyle/>
              <a:p>
                <a:pPr>
                  <a:defRPr sz="1000" b="1">
                    <a:latin typeface="Chalkduster"/>
                    <a:cs typeface="Chalkduster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Hoja1!$A$2:$A$6</c:f>
              <c:strCache>
                <c:ptCount val="5"/>
                <c:pt idx="0">
                  <c:v>Casi nunca (&lt;10%)</c:v>
                </c:pt>
                <c:pt idx="1">
                  <c:v>Pocas veces (10-25%)</c:v>
                </c:pt>
                <c:pt idx="2">
                  <c:v>A veces (26-50%)</c:v>
                </c:pt>
                <c:pt idx="3">
                  <c:v>Casi siempre (51-75%)</c:v>
                </c:pt>
                <c:pt idx="4">
                  <c:v>Siempre (&gt;75%)</c:v>
                </c:pt>
              </c:strCache>
            </c:strRef>
          </c:cat>
          <c:val>
            <c:numRef>
              <c:f>Hoja1!$B$2:$B$6</c:f>
              <c:numCache>
                <c:formatCode>General</c:formatCode>
                <c:ptCount val="5"/>
                <c:pt idx="0">
                  <c:v>12.76</c:v>
                </c:pt>
                <c:pt idx="1">
                  <c:v>38.3</c:v>
                </c:pt>
                <c:pt idx="2">
                  <c:v>38.3</c:v>
                </c:pt>
                <c:pt idx="3">
                  <c:v>6.38</c:v>
                </c:pt>
                <c:pt idx="4">
                  <c:v>4.26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111560984"/>
        <c:axId val="2111564024"/>
        <c:axId val="0"/>
      </c:bar3DChart>
      <c:catAx>
        <c:axId val="2111560984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400">
                <a:latin typeface="Chalkduster"/>
                <a:cs typeface="Chalkduster"/>
              </a:defRPr>
            </a:pPr>
            <a:endParaRPr lang="es-ES"/>
          </a:p>
        </c:txPr>
        <c:crossAx val="2111564024"/>
        <c:crosses val="autoZero"/>
        <c:auto val="1"/>
        <c:lblAlgn val="ctr"/>
        <c:lblOffset val="100"/>
        <c:noMultiLvlLbl val="0"/>
      </c:catAx>
      <c:valAx>
        <c:axId val="2111564024"/>
        <c:scaling>
          <c:orientation val="minMax"/>
          <c:max val="100.0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>
                <a:latin typeface="Chalkduster"/>
                <a:cs typeface="Chalkduster"/>
              </a:defRPr>
            </a:pPr>
            <a:endParaRPr lang="es-ES"/>
          </a:p>
        </c:txPr>
        <c:crossAx val="2111560984"/>
        <c:crosses val="autoZero"/>
        <c:crossBetween val="between"/>
        <c:majorUnit val="20.0"/>
        <c:minorUnit val="2.0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s-E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2007</c:v>
                </c:pt>
              </c:strCache>
            </c:strRef>
          </c:tx>
          <c:spPr>
            <a:solidFill>
              <a:srgbClr val="4472C4">
                <a:lumMod val="20000"/>
                <a:lumOff val="80000"/>
              </a:srgbClr>
            </a:solidFill>
          </c:spPr>
          <c:invertIfNegative val="0"/>
          <c:dLbls>
            <c:txPr>
              <a:bodyPr/>
              <a:lstStyle/>
              <a:p>
                <a:pPr>
                  <a:defRPr sz="1000">
                    <a:latin typeface="Chalkduster"/>
                    <a:cs typeface="Chalkduster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Hoja1!$A$2:$A$10</c:f>
              <c:strCache>
                <c:ptCount val="9"/>
                <c:pt idx="0">
                  <c:v>Depresión</c:v>
                </c:pt>
                <c:pt idx="1">
                  <c:v>Ansiedad</c:v>
                </c:pt>
                <c:pt idx="2">
                  <c:v>Distimia</c:v>
                </c:pt>
                <c:pt idx="3">
                  <c:v>T. Adaptativos</c:v>
                </c:pt>
                <c:pt idx="4">
                  <c:v>Somatización</c:v>
                </c:pt>
                <c:pt idx="5">
                  <c:v>T. Personalidad</c:v>
                </c:pt>
                <c:pt idx="6">
                  <c:v>Insomnio</c:v>
                </c:pt>
                <c:pt idx="7">
                  <c:v>T. Psicoticos</c:v>
                </c:pt>
                <c:pt idx="8">
                  <c:v>Adicciones</c:v>
                </c:pt>
              </c:strCache>
            </c:strRef>
          </c:cat>
          <c:val>
            <c:numRef>
              <c:f>Hoja1!$B$2:$B$10</c:f>
              <c:numCache>
                <c:formatCode>General</c:formatCode>
                <c:ptCount val="9"/>
                <c:pt idx="0">
                  <c:v>4.0</c:v>
                </c:pt>
                <c:pt idx="1">
                  <c:v>75.0</c:v>
                </c:pt>
                <c:pt idx="2">
                  <c:v>0.0</c:v>
                </c:pt>
                <c:pt idx="3">
                  <c:v>9.0</c:v>
                </c:pt>
                <c:pt idx="4">
                  <c:v>3.0</c:v>
                </c:pt>
                <c:pt idx="5">
                  <c:v>0.0</c:v>
                </c:pt>
                <c:pt idx="6">
                  <c:v>3.0</c:v>
                </c:pt>
                <c:pt idx="7">
                  <c:v>0.0</c:v>
                </c:pt>
                <c:pt idx="8">
                  <c:v>6.0</c:v>
                </c:pt>
              </c:numCache>
            </c:numRef>
          </c:val>
        </c:ser>
        <c:ser>
          <c:idx val="1"/>
          <c:order val="1"/>
          <c:tx>
            <c:strRef>
              <c:f>Hoja1!$C$1</c:f>
              <c:strCache>
                <c:ptCount val="1"/>
                <c:pt idx="0">
                  <c:v>2017</c:v>
                </c:pt>
              </c:strCache>
            </c:strRef>
          </c:tx>
          <c:spPr>
            <a:solidFill>
              <a:srgbClr val="4472C4">
                <a:lumMod val="60000"/>
                <a:lumOff val="40000"/>
              </a:srgbClr>
            </a:solidFill>
          </c:spPr>
          <c:invertIfNegative val="0"/>
          <c:dLbls>
            <c:txPr>
              <a:bodyPr/>
              <a:lstStyle/>
              <a:p>
                <a:pPr>
                  <a:defRPr sz="1200">
                    <a:latin typeface="Chalkduster"/>
                    <a:cs typeface="Chalkduster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Hoja1!$A$2:$A$10</c:f>
              <c:strCache>
                <c:ptCount val="9"/>
                <c:pt idx="0">
                  <c:v>Depresión</c:v>
                </c:pt>
                <c:pt idx="1">
                  <c:v>Ansiedad</c:v>
                </c:pt>
                <c:pt idx="2">
                  <c:v>Distimia</c:v>
                </c:pt>
                <c:pt idx="3">
                  <c:v>T. Adaptativos</c:v>
                </c:pt>
                <c:pt idx="4">
                  <c:v>Somatización</c:v>
                </c:pt>
                <c:pt idx="5">
                  <c:v>T. Personalidad</c:v>
                </c:pt>
                <c:pt idx="6">
                  <c:v>Insomnio</c:v>
                </c:pt>
                <c:pt idx="7">
                  <c:v>T. Psicoticos</c:v>
                </c:pt>
                <c:pt idx="8">
                  <c:v>Adicciones</c:v>
                </c:pt>
              </c:strCache>
            </c:strRef>
          </c:cat>
          <c:val>
            <c:numRef>
              <c:f>Hoja1!$C$2:$C$10</c:f>
              <c:numCache>
                <c:formatCode>General</c:formatCode>
                <c:ptCount val="9"/>
                <c:pt idx="0">
                  <c:v>10.84</c:v>
                </c:pt>
                <c:pt idx="1">
                  <c:v>38.48</c:v>
                </c:pt>
                <c:pt idx="2">
                  <c:v>6.5</c:v>
                </c:pt>
                <c:pt idx="3">
                  <c:v>15.99</c:v>
                </c:pt>
                <c:pt idx="4">
                  <c:v>7.05</c:v>
                </c:pt>
                <c:pt idx="5">
                  <c:v>2.44</c:v>
                </c:pt>
                <c:pt idx="6">
                  <c:v>13.55</c:v>
                </c:pt>
                <c:pt idx="7">
                  <c:v>2.71</c:v>
                </c:pt>
                <c:pt idx="8">
                  <c:v>2.44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2106429272"/>
        <c:axId val="2106424584"/>
      </c:barChart>
      <c:catAx>
        <c:axId val="2106429272"/>
        <c:scaling>
          <c:orientation val="minMax"/>
        </c:scaling>
        <c:delete val="0"/>
        <c:axPos val="b"/>
        <c:majorTickMark val="none"/>
        <c:minorTickMark val="none"/>
        <c:tickLblPos val="nextTo"/>
        <c:txPr>
          <a:bodyPr/>
          <a:lstStyle/>
          <a:p>
            <a:pPr>
              <a:defRPr sz="1200">
                <a:latin typeface="Chalkduster"/>
                <a:cs typeface="Chalkduster"/>
              </a:defRPr>
            </a:pPr>
            <a:endParaRPr lang="es-ES"/>
          </a:p>
        </c:txPr>
        <c:crossAx val="2106424584"/>
        <c:crosses val="autoZero"/>
        <c:auto val="1"/>
        <c:lblAlgn val="ctr"/>
        <c:lblOffset val="100"/>
        <c:noMultiLvlLbl val="0"/>
      </c:catAx>
      <c:valAx>
        <c:axId val="2106424584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2106429272"/>
        <c:crosses val="autoZero"/>
        <c:crossBetween val="between"/>
      </c:valAx>
    </c:plotArea>
    <c:legend>
      <c:legendPos val="t"/>
      <c:layout/>
      <c:overlay val="0"/>
      <c:txPr>
        <a:bodyPr/>
        <a:lstStyle/>
        <a:p>
          <a:pPr>
            <a:defRPr>
              <a:latin typeface="Chalkduster"/>
              <a:cs typeface="Chalkduster"/>
            </a:defRPr>
          </a:pPr>
          <a:endParaRPr lang="es-ES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s-ES"/>
    </a:p>
  </c:txPr>
  <c:externalData r:id="rId2">
    <c:autoUpdate val="0"/>
  </c:externalData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32"/>
    </mc:Choice>
    <mc:Fallback>
      <c:style val="3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2007</c:v>
                </c:pt>
              </c:strCache>
            </c:strRef>
          </c:tx>
          <c:spPr>
            <a:solidFill>
              <a:schemeClr val="accent5">
                <a:lumMod val="20000"/>
                <a:lumOff val="80000"/>
              </a:schemeClr>
            </a:solidFill>
          </c:spPr>
          <c:invertIfNegative val="0"/>
          <c:dLbls>
            <c:txPr>
              <a:bodyPr/>
              <a:lstStyle/>
              <a:p>
                <a:pPr>
                  <a:defRPr sz="1000">
                    <a:latin typeface="Chalkduster"/>
                    <a:cs typeface="Chalkduster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Hoja1!$A$2:$A$5</c:f>
              <c:strCache>
                <c:ptCount val="4"/>
                <c:pt idx="0">
                  <c:v>Muy buena</c:v>
                </c:pt>
                <c:pt idx="1">
                  <c:v>Aceptable</c:v>
                </c:pt>
                <c:pt idx="2">
                  <c:v>Mediocre</c:v>
                </c:pt>
                <c:pt idx="3">
                  <c:v>Inadecuada</c:v>
                </c:pt>
              </c:strCache>
            </c:strRef>
          </c:cat>
          <c:val>
            <c:numRef>
              <c:f>Hoja1!$B$2:$B$5</c:f>
              <c:numCache>
                <c:formatCode>General</c:formatCode>
                <c:ptCount val="4"/>
                <c:pt idx="0">
                  <c:v>15.0</c:v>
                </c:pt>
                <c:pt idx="1">
                  <c:v>56.0</c:v>
                </c:pt>
                <c:pt idx="2">
                  <c:v>13.0</c:v>
                </c:pt>
                <c:pt idx="3">
                  <c:v>6.0</c:v>
                </c:pt>
              </c:numCache>
            </c:numRef>
          </c:val>
        </c:ser>
        <c:ser>
          <c:idx val="1"/>
          <c:order val="1"/>
          <c:tx>
            <c:strRef>
              <c:f>Hoja1!$C$1</c:f>
              <c:strCache>
                <c:ptCount val="1"/>
                <c:pt idx="0">
                  <c:v>2017</c:v>
                </c:pt>
              </c:strCache>
            </c:strRef>
          </c:tx>
          <c:spPr>
            <a:solidFill>
              <a:schemeClr val="accent5">
                <a:lumMod val="60000"/>
                <a:lumOff val="40000"/>
              </a:schemeClr>
            </a:solidFill>
          </c:spPr>
          <c:invertIfNegative val="0"/>
          <c:dLbls>
            <c:txPr>
              <a:bodyPr/>
              <a:lstStyle/>
              <a:p>
                <a:pPr>
                  <a:defRPr sz="1200">
                    <a:latin typeface="Chalkduster"/>
                    <a:cs typeface="Chalkduster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Hoja1!$A$2:$A$5</c:f>
              <c:strCache>
                <c:ptCount val="4"/>
                <c:pt idx="0">
                  <c:v>Muy buena</c:v>
                </c:pt>
                <c:pt idx="1">
                  <c:v>Aceptable</c:v>
                </c:pt>
                <c:pt idx="2">
                  <c:v>Mediocre</c:v>
                </c:pt>
                <c:pt idx="3">
                  <c:v>Inadecuada</c:v>
                </c:pt>
              </c:strCache>
            </c:strRef>
          </c:cat>
          <c:val>
            <c:numRef>
              <c:f>Hoja1!$C$2:$C$5</c:f>
              <c:numCache>
                <c:formatCode>General</c:formatCode>
                <c:ptCount val="4"/>
                <c:pt idx="0">
                  <c:v>18.03</c:v>
                </c:pt>
                <c:pt idx="1">
                  <c:v>42.62</c:v>
                </c:pt>
                <c:pt idx="2">
                  <c:v>32.79</c:v>
                </c:pt>
                <c:pt idx="3">
                  <c:v>6.56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106784152"/>
        <c:axId val="2106787192"/>
      </c:barChart>
      <c:catAx>
        <c:axId val="2106784152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000">
                <a:latin typeface="Chalkduster"/>
                <a:cs typeface="Chalkduster"/>
              </a:defRPr>
            </a:pPr>
            <a:endParaRPr lang="es-ES"/>
          </a:p>
        </c:txPr>
        <c:crossAx val="2106787192"/>
        <c:crosses val="autoZero"/>
        <c:auto val="1"/>
        <c:lblAlgn val="ctr"/>
        <c:lblOffset val="100"/>
        <c:noMultiLvlLbl val="0"/>
      </c:catAx>
      <c:valAx>
        <c:axId val="210678719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>
                <a:latin typeface="Chalkduster"/>
                <a:cs typeface="Chalkduster"/>
              </a:defRPr>
            </a:pPr>
            <a:endParaRPr lang="es-ES"/>
          </a:p>
        </c:txPr>
        <c:crossAx val="2106784152"/>
        <c:crosses val="autoZero"/>
        <c:crossBetween val="between"/>
      </c:valAx>
    </c:plotArea>
    <c:legend>
      <c:legendPos val="r"/>
      <c:layout/>
      <c:overlay val="0"/>
      <c:txPr>
        <a:bodyPr/>
        <a:lstStyle/>
        <a:p>
          <a:pPr>
            <a:defRPr b="1">
              <a:latin typeface="Chalkduster"/>
              <a:cs typeface="Chalkduster"/>
            </a:defRPr>
          </a:pPr>
          <a:endParaRPr lang="es-ES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s-ES"/>
    </a:p>
  </c:txPr>
  <c:externalData r:id="rId1">
    <c:autoUpdate val="0"/>
  </c:externalData>
</c:chartSpace>
</file>

<file path=ppt/charts/chart3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32"/>
    </mc:Choice>
    <mc:Fallback>
      <c:style val="3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2007</c:v>
                </c:pt>
              </c:strCache>
            </c:strRef>
          </c:tx>
          <c:spPr>
            <a:solidFill>
              <a:schemeClr val="accent5">
                <a:lumMod val="20000"/>
                <a:lumOff val="80000"/>
              </a:schemeClr>
            </a:solidFill>
          </c:spPr>
          <c:invertIfNegative val="0"/>
          <c:dLbls>
            <c:txPr>
              <a:bodyPr/>
              <a:lstStyle/>
              <a:p>
                <a:pPr>
                  <a:defRPr sz="1000">
                    <a:latin typeface="Chalkduster"/>
                    <a:cs typeface="Chalkduster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Hoja1!$A$2:$A$5</c:f>
              <c:strCache>
                <c:ptCount val="4"/>
                <c:pt idx="0">
                  <c:v>Muy buena</c:v>
                </c:pt>
                <c:pt idx="1">
                  <c:v>Aceptable</c:v>
                </c:pt>
                <c:pt idx="2">
                  <c:v>Mediocre</c:v>
                </c:pt>
                <c:pt idx="3">
                  <c:v>Inadecuada</c:v>
                </c:pt>
              </c:strCache>
            </c:strRef>
          </c:cat>
          <c:val>
            <c:numRef>
              <c:f>Hoja1!$B$2:$B$5</c:f>
              <c:numCache>
                <c:formatCode>General</c:formatCode>
                <c:ptCount val="4"/>
                <c:pt idx="0">
                  <c:v>14.0</c:v>
                </c:pt>
                <c:pt idx="1">
                  <c:v>58.0</c:v>
                </c:pt>
                <c:pt idx="2">
                  <c:v>24.0</c:v>
                </c:pt>
                <c:pt idx="3">
                  <c:v>4.0</c:v>
                </c:pt>
              </c:numCache>
            </c:numRef>
          </c:val>
        </c:ser>
        <c:ser>
          <c:idx val="1"/>
          <c:order val="1"/>
          <c:tx>
            <c:strRef>
              <c:f>Hoja1!$C$1</c:f>
              <c:strCache>
                <c:ptCount val="1"/>
                <c:pt idx="0">
                  <c:v>2017</c:v>
                </c:pt>
              </c:strCache>
            </c:strRef>
          </c:tx>
          <c:spPr>
            <a:solidFill>
              <a:schemeClr val="accent5">
                <a:lumMod val="60000"/>
                <a:lumOff val="40000"/>
              </a:schemeClr>
            </a:solidFill>
          </c:spPr>
          <c:invertIfNegative val="0"/>
          <c:dLbls>
            <c:txPr>
              <a:bodyPr/>
              <a:lstStyle/>
              <a:p>
                <a:pPr>
                  <a:defRPr sz="1200">
                    <a:latin typeface="Chalkduster"/>
                    <a:cs typeface="Chalkduster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Hoja1!$A$2:$A$5</c:f>
              <c:strCache>
                <c:ptCount val="4"/>
                <c:pt idx="0">
                  <c:v>Muy buena</c:v>
                </c:pt>
                <c:pt idx="1">
                  <c:v>Aceptable</c:v>
                </c:pt>
                <c:pt idx="2">
                  <c:v>Mediocre</c:v>
                </c:pt>
                <c:pt idx="3">
                  <c:v>Inadecuada</c:v>
                </c:pt>
              </c:strCache>
            </c:strRef>
          </c:cat>
          <c:val>
            <c:numRef>
              <c:f>Hoja1!$C$2:$C$5</c:f>
              <c:numCache>
                <c:formatCode>General</c:formatCode>
                <c:ptCount val="4"/>
                <c:pt idx="0">
                  <c:v>10.17</c:v>
                </c:pt>
                <c:pt idx="1">
                  <c:v>49.15</c:v>
                </c:pt>
                <c:pt idx="2">
                  <c:v>37.29</c:v>
                </c:pt>
                <c:pt idx="3">
                  <c:v>3.39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111583320"/>
        <c:axId val="2111586360"/>
      </c:barChart>
      <c:catAx>
        <c:axId val="2111583320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200">
                <a:latin typeface="Chalkduster"/>
                <a:cs typeface="Chalkduster"/>
              </a:defRPr>
            </a:pPr>
            <a:endParaRPr lang="es-ES"/>
          </a:p>
        </c:txPr>
        <c:crossAx val="2111586360"/>
        <c:crosses val="autoZero"/>
        <c:auto val="1"/>
        <c:lblAlgn val="ctr"/>
        <c:lblOffset val="100"/>
        <c:noMultiLvlLbl val="0"/>
      </c:catAx>
      <c:valAx>
        <c:axId val="211158636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>
                <a:latin typeface="Chalkduster"/>
                <a:cs typeface="Chalkduster"/>
              </a:defRPr>
            </a:pPr>
            <a:endParaRPr lang="es-ES"/>
          </a:p>
        </c:txPr>
        <c:crossAx val="2111583320"/>
        <c:crosses val="autoZero"/>
        <c:crossBetween val="between"/>
      </c:valAx>
    </c:plotArea>
    <c:legend>
      <c:legendPos val="r"/>
      <c:layout/>
      <c:overlay val="0"/>
      <c:txPr>
        <a:bodyPr/>
        <a:lstStyle/>
        <a:p>
          <a:pPr>
            <a:defRPr b="1">
              <a:latin typeface="Chalkduster"/>
              <a:cs typeface="Chalkduster"/>
            </a:defRPr>
          </a:pPr>
          <a:endParaRPr lang="es-ES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s-ES"/>
    </a:p>
  </c:txPr>
  <c:externalData r:id="rId1">
    <c:autoUpdate val="0"/>
  </c:externalData>
</c:chartSpace>
</file>

<file path=ppt/charts/chart3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32"/>
    </mc:Choice>
    <mc:Fallback>
      <c:style val="3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2007</c:v>
                </c:pt>
              </c:strCache>
            </c:strRef>
          </c:tx>
          <c:spPr>
            <a:solidFill>
              <a:schemeClr val="accent5">
                <a:lumMod val="20000"/>
                <a:lumOff val="80000"/>
              </a:schemeClr>
            </a:solidFill>
          </c:spPr>
          <c:invertIfNegative val="0"/>
          <c:dLbls>
            <c:txPr>
              <a:bodyPr/>
              <a:lstStyle/>
              <a:p>
                <a:pPr>
                  <a:defRPr sz="1000">
                    <a:latin typeface="Chalkduster"/>
                    <a:cs typeface="Chalkduster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Hoja1!$A$2:$A$5</c:f>
              <c:strCache>
                <c:ptCount val="4"/>
                <c:pt idx="0">
                  <c:v>Muy buena</c:v>
                </c:pt>
                <c:pt idx="1">
                  <c:v>Aceptable</c:v>
                </c:pt>
                <c:pt idx="2">
                  <c:v>Mediocre</c:v>
                </c:pt>
                <c:pt idx="3">
                  <c:v>Inadecuada</c:v>
                </c:pt>
              </c:strCache>
            </c:strRef>
          </c:cat>
          <c:val>
            <c:numRef>
              <c:f>Hoja1!$B$2:$B$5</c:f>
              <c:numCache>
                <c:formatCode>General</c:formatCode>
                <c:ptCount val="4"/>
                <c:pt idx="0">
                  <c:v>34.0</c:v>
                </c:pt>
                <c:pt idx="1">
                  <c:v>53.0</c:v>
                </c:pt>
                <c:pt idx="2">
                  <c:v>5.0</c:v>
                </c:pt>
                <c:pt idx="3">
                  <c:v>8.0</c:v>
                </c:pt>
              </c:numCache>
            </c:numRef>
          </c:val>
        </c:ser>
        <c:ser>
          <c:idx val="1"/>
          <c:order val="1"/>
          <c:tx>
            <c:strRef>
              <c:f>Hoja1!$C$1</c:f>
              <c:strCache>
                <c:ptCount val="1"/>
                <c:pt idx="0">
                  <c:v>2017</c:v>
                </c:pt>
              </c:strCache>
            </c:strRef>
          </c:tx>
          <c:spPr>
            <a:solidFill>
              <a:schemeClr val="accent5">
                <a:lumMod val="60000"/>
                <a:lumOff val="40000"/>
              </a:schemeClr>
            </a:solidFill>
          </c:spPr>
          <c:invertIfNegative val="0"/>
          <c:dLbls>
            <c:txPr>
              <a:bodyPr/>
              <a:lstStyle/>
              <a:p>
                <a:pPr>
                  <a:defRPr sz="1200">
                    <a:latin typeface="Chalkduster"/>
                    <a:cs typeface="Chalkduster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Hoja1!$A$2:$A$5</c:f>
              <c:strCache>
                <c:ptCount val="4"/>
                <c:pt idx="0">
                  <c:v>Muy buena</c:v>
                </c:pt>
                <c:pt idx="1">
                  <c:v>Aceptable</c:v>
                </c:pt>
                <c:pt idx="2">
                  <c:v>Mediocre</c:v>
                </c:pt>
                <c:pt idx="3">
                  <c:v>Inadecuada</c:v>
                </c:pt>
              </c:strCache>
            </c:strRef>
          </c:cat>
          <c:val>
            <c:numRef>
              <c:f>Hoja1!$C$2:$C$5</c:f>
              <c:numCache>
                <c:formatCode>General</c:formatCode>
                <c:ptCount val="4"/>
                <c:pt idx="0">
                  <c:v>39.65</c:v>
                </c:pt>
                <c:pt idx="1">
                  <c:v>36.21</c:v>
                </c:pt>
                <c:pt idx="2">
                  <c:v>15.52</c:v>
                </c:pt>
                <c:pt idx="3">
                  <c:v>8.62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106662536"/>
        <c:axId val="2106665576"/>
      </c:barChart>
      <c:catAx>
        <c:axId val="2106662536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000">
                <a:latin typeface="Chalkduster"/>
                <a:cs typeface="Chalkduster"/>
              </a:defRPr>
            </a:pPr>
            <a:endParaRPr lang="es-ES"/>
          </a:p>
        </c:txPr>
        <c:crossAx val="2106665576"/>
        <c:crosses val="autoZero"/>
        <c:auto val="1"/>
        <c:lblAlgn val="ctr"/>
        <c:lblOffset val="100"/>
        <c:noMultiLvlLbl val="0"/>
      </c:catAx>
      <c:valAx>
        <c:axId val="210666557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>
                <a:latin typeface="Chalkduster"/>
                <a:cs typeface="Chalkduster"/>
              </a:defRPr>
            </a:pPr>
            <a:endParaRPr lang="es-ES"/>
          </a:p>
        </c:txPr>
        <c:crossAx val="2106662536"/>
        <c:crosses val="autoZero"/>
        <c:crossBetween val="between"/>
      </c:valAx>
    </c:plotArea>
    <c:legend>
      <c:legendPos val="r"/>
      <c:layout/>
      <c:overlay val="0"/>
      <c:txPr>
        <a:bodyPr/>
        <a:lstStyle/>
        <a:p>
          <a:pPr>
            <a:defRPr b="1">
              <a:latin typeface="Chalkduster"/>
              <a:cs typeface="Chalkduster"/>
            </a:defRPr>
          </a:pPr>
          <a:endParaRPr lang="es-ES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s-ES"/>
    </a:p>
  </c:txPr>
  <c:externalData r:id="rId1">
    <c:autoUpdate val="0"/>
  </c:externalData>
</c:chartSpace>
</file>

<file path=ppt/charts/chart3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32"/>
    </mc:Choice>
    <mc:Fallback>
      <c:style val="3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2007</c:v>
                </c:pt>
              </c:strCache>
            </c:strRef>
          </c:tx>
          <c:spPr>
            <a:solidFill>
              <a:schemeClr val="accent5">
                <a:lumMod val="20000"/>
                <a:lumOff val="80000"/>
              </a:schemeClr>
            </a:solidFill>
          </c:spPr>
          <c:invertIfNegative val="0"/>
          <c:dLbls>
            <c:txPr>
              <a:bodyPr/>
              <a:lstStyle/>
              <a:p>
                <a:pPr>
                  <a:defRPr sz="1000">
                    <a:latin typeface="Chalkduster"/>
                    <a:cs typeface="Chalkduster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Hoja1!$A$2:$A$5</c:f>
              <c:strCache>
                <c:ptCount val="4"/>
                <c:pt idx="0">
                  <c:v>Muy buena</c:v>
                </c:pt>
                <c:pt idx="1">
                  <c:v>Aceptable</c:v>
                </c:pt>
                <c:pt idx="2">
                  <c:v>Mediocre</c:v>
                </c:pt>
                <c:pt idx="3">
                  <c:v>Inadecuada</c:v>
                </c:pt>
              </c:strCache>
            </c:strRef>
          </c:cat>
          <c:val>
            <c:numRef>
              <c:f>Hoja1!$B$2:$B$5</c:f>
              <c:numCache>
                <c:formatCode>General</c:formatCode>
                <c:ptCount val="4"/>
                <c:pt idx="0">
                  <c:v>35.0</c:v>
                </c:pt>
                <c:pt idx="1">
                  <c:v>55.0</c:v>
                </c:pt>
                <c:pt idx="2">
                  <c:v>8.0</c:v>
                </c:pt>
                <c:pt idx="3">
                  <c:v>2.0</c:v>
                </c:pt>
              </c:numCache>
            </c:numRef>
          </c:val>
        </c:ser>
        <c:ser>
          <c:idx val="1"/>
          <c:order val="1"/>
          <c:tx>
            <c:strRef>
              <c:f>Hoja1!$C$1</c:f>
              <c:strCache>
                <c:ptCount val="1"/>
                <c:pt idx="0">
                  <c:v>2017</c:v>
                </c:pt>
              </c:strCache>
            </c:strRef>
          </c:tx>
          <c:spPr>
            <a:solidFill>
              <a:schemeClr val="accent5">
                <a:lumMod val="60000"/>
                <a:lumOff val="40000"/>
              </a:schemeClr>
            </a:solidFill>
          </c:spPr>
          <c:invertIfNegative val="0"/>
          <c:dLbls>
            <c:txPr>
              <a:bodyPr/>
              <a:lstStyle/>
              <a:p>
                <a:pPr>
                  <a:defRPr sz="1200">
                    <a:latin typeface="Chalkduster"/>
                    <a:cs typeface="Chalkduster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Hoja1!$A$2:$A$5</c:f>
              <c:strCache>
                <c:ptCount val="4"/>
                <c:pt idx="0">
                  <c:v>Muy buena</c:v>
                </c:pt>
                <c:pt idx="1">
                  <c:v>Aceptable</c:v>
                </c:pt>
                <c:pt idx="2">
                  <c:v>Mediocre</c:v>
                </c:pt>
                <c:pt idx="3">
                  <c:v>Inadecuada</c:v>
                </c:pt>
              </c:strCache>
            </c:strRef>
          </c:cat>
          <c:val>
            <c:numRef>
              <c:f>Hoja1!$C$2:$C$5</c:f>
              <c:numCache>
                <c:formatCode>General</c:formatCode>
                <c:ptCount val="4"/>
                <c:pt idx="0">
                  <c:v>17.86</c:v>
                </c:pt>
                <c:pt idx="1">
                  <c:v>30.36</c:v>
                </c:pt>
                <c:pt idx="2">
                  <c:v>35.71</c:v>
                </c:pt>
                <c:pt idx="3">
                  <c:v>16.07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111657352"/>
        <c:axId val="2111660392"/>
      </c:barChart>
      <c:catAx>
        <c:axId val="2111657352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000">
                <a:latin typeface="Chalkduster"/>
                <a:cs typeface="Chalkduster"/>
              </a:defRPr>
            </a:pPr>
            <a:endParaRPr lang="es-ES"/>
          </a:p>
        </c:txPr>
        <c:crossAx val="2111660392"/>
        <c:crosses val="autoZero"/>
        <c:auto val="1"/>
        <c:lblAlgn val="ctr"/>
        <c:lblOffset val="100"/>
        <c:noMultiLvlLbl val="0"/>
      </c:catAx>
      <c:valAx>
        <c:axId val="211166039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>
                <a:latin typeface="Chalkduster"/>
                <a:cs typeface="Chalkduster"/>
              </a:defRPr>
            </a:pPr>
            <a:endParaRPr lang="es-ES"/>
          </a:p>
        </c:txPr>
        <c:crossAx val="2111657352"/>
        <c:crosses val="autoZero"/>
        <c:crossBetween val="between"/>
      </c:valAx>
    </c:plotArea>
    <c:legend>
      <c:legendPos val="r"/>
      <c:layout/>
      <c:overlay val="0"/>
      <c:txPr>
        <a:bodyPr/>
        <a:lstStyle/>
        <a:p>
          <a:pPr>
            <a:defRPr b="1">
              <a:latin typeface="Chalkduster"/>
              <a:cs typeface="Chalkduster"/>
            </a:defRPr>
          </a:pPr>
          <a:endParaRPr lang="es-ES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s-ES"/>
    </a:p>
  </c:txPr>
  <c:externalData r:id="rId1">
    <c:autoUpdate val="0"/>
  </c:externalData>
</c:chartSpace>
</file>

<file path=ppt/charts/chart3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32"/>
    </mc:Choice>
    <mc:Fallback>
      <c:style val="3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2007</c:v>
                </c:pt>
              </c:strCache>
            </c:strRef>
          </c:tx>
          <c:spPr>
            <a:solidFill>
              <a:schemeClr val="accent5">
                <a:lumMod val="20000"/>
                <a:lumOff val="80000"/>
              </a:schemeClr>
            </a:solidFill>
          </c:spPr>
          <c:invertIfNegative val="0"/>
          <c:dLbls>
            <c:txPr>
              <a:bodyPr/>
              <a:lstStyle/>
              <a:p>
                <a:pPr>
                  <a:defRPr sz="1000">
                    <a:latin typeface="Chalkduster"/>
                    <a:cs typeface="Chalkduster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Hoja1!$A$2:$A$5</c:f>
              <c:strCache>
                <c:ptCount val="4"/>
                <c:pt idx="0">
                  <c:v>Muy buena</c:v>
                </c:pt>
                <c:pt idx="1">
                  <c:v>Aceptable</c:v>
                </c:pt>
                <c:pt idx="2">
                  <c:v>Mediocre</c:v>
                </c:pt>
                <c:pt idx="3">
                  <c:v>Inadecuada</c:v>
                </c:pt>
              </c:strCache>
            </c:strRef>
          </c:cat>
          <c:val>
            <c:numRef>
              <c:f>Hoja1!$B$2:$B$5</c:f>
              <c:numCache>
                <c:formatCode>General</c:formatCode>
                <c:ptCount val="4"/>
                <c:pt idx="0">
                  <c:v>0.0</c:v>
                </c:pt>
                <c:pt idx="1">
                  <c:v>38.0</c:v>
                </c:pt>
                <c:pt idx="2">
                  <c:v>33.0</c:v>
                </c:pt>
                <c:pt idx="3">
                  <c:v>29.0</c:v>
                </c:pt>
              </c:numCache>
            </c:numRef>
          </c:val>
        </c:ser>
        <c:ser>
          <c:idx val="1"/>
          <c:order val="1"/>
          <c:tx>
            <c:strRef>
              <c:f>Hoja1!$C$1</c:f>
              <c:strCache>
                <c:ptCount val="1"/>
                <c:pt idx="0">
                  <c:v>2017</c:v>
                </c:pt>
              </c:strCache>
            </c:strRef>
          </c:tx>
          <c:spPr>
            <a:solidFill>
              <a:schemeClr val="accent5">
                <a:lumMod val="60000"/>
                <a:lumOff val="40000"/>
              </a:schemeClr>
            </a:solidFill>
          </c:spPr>
          <c:invertIfNegative val="0"/>
          <c:cat>
            <c:strRef>
              <c:f>Hoja1!$A$2:$A$5</c:f>
              <c:strCache>
                <c:ptCount val="4"/>
                <c:pt idx="0">
                  <c:v>Muy buena</c:v>
                </c:pt>
                <c:pt idx="1">
                  <c:v>Aceptable</c:v>
                </c:pt>
                <c:pt idx="2">
                  <c:v>Mediocre</c:v>
                </c:pt>
                <c:pt idx="3">
                  <c:v>Inadecuada</c:v>
                </c:pt>
              </c:strCache>
            </c:strRef>
          </c:cat>
          <c:val>
            <c:numRef>
              <c:f>Hoja1!$C$2:$C$5</c:f>
              <c:numCache>
                <c:formatCode>General</c:formatCode>
                <c:ptCount val="4"/>
                <c:pt idx="0">
                  <c:v>5.55</c:v>
                </c:pt>
                <c:pt idx="1">
                  <c:v>25.92</c:v>
                </c:pt>
                <c:pt idx="2">
                  <c:v>33.33</c:v>
                </c:pt>
                <c:pt idx="3">
                  <c:v>35.2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106640920"/>
        <c:axId val="2106672536"/>
      </c:barChart>
      <c:catAx>
        <c:axId val="2106640920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000">
                <a:latin typeface="Chalkduster"/>
                <a:cs typeface="Chalkduster"/>
              </a:defRPr>
            </a:pPr>
            <a:endParaRPr lang="es-ES"/>
          </a:p>
        </c:txPr>
        <c:crossAx val="2106672536"/>
        <c:crosses val="autoZero"/>
        <c:auto val="1"/>
        <c:lblAlgn val="ctr"/>
        <c:lblOffset val="100"/>
        <c:noMultiLvlLbl val="0"/>
      </c:catAx>
      <c:valAx>
        <c:axId val="210667253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>
                <a:latin typeface="Chalkduster"/>
                <a:cs typeface="Chalkduster"/>
              </a:defRPr>
            </a:pPr>
            <a:endParaRPr lang="es-ES"/>
          </a:p>
        </c:txPr>
        <c:crossAx val="2106640920"/>
        <c:crosses val="autoZero"/>
        <c:crossBetween val="between"/>
      </c:valAx>
    </c:plotArea>
    <c:legend>
      <c:legendPos val="r"/>
      <c:layout/>
      <c:overlay val="0"/>
      <c:txPr>
        <a:bodyPr/>
        <a:lstStyle/>
        <a:p>
          <a:pPr>
            <a:defRPr b="1">
              <a:latin typeface="Chalkduster"/>
              <a:cs typeface="Chalkduster"/>
            </a:defRPr>
          </a:pPr>
          <a:endParaRPr lang="es-ES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s-ES"/>
    </a:p>
  </c:txPr>
  <c:externalData r:id="rId1">
    <c:autoUpdate val="0"/>
  </c:externalData>
</c:chartSpace>
</file>

<file path=ppt/charts/chart3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Hoja1!$B$1</c:f>
              <c:strCache>
                <c:ptCount val="1"/>
                <c:pt idx="0">
                  <c:v>Columna1</c:v>
                </c:pt>
              </c:strCache>
            </c:strRef>
          </c:tx>
          <c:explosion val="25"/>
          <c:dPt>
            <c:idx val="0"/>
            <c:bubble3D val="0"/>
            <c:spPr>
              <a:solidFill>
                <a:schemeClr val="accent6">
                  <a:lumMod val="20000"/>
                  <a:lumOff val="80000"/>
                </a:schemeClr>
              </a:solidFill>
              <a:effectLst>
                <a:outerShdw blurRad="63500" dir="13500000" kx="2700000" rotWithShape="0">
                  <a:schemeClr val="accent6">
                    <a:lumMod val="20000"/>
                    <a:lumOff val="80000"/>
                    <a:alpha val="15000"/>
                  </a:schemeClr>
                </a:outerShdw>
              </a:effectLst>
            </c:spPr>
          </c:dPt>
          <c:dPt>
            <c:idx val="1"/>
            <c:bubble3D val="0"/>
            <c:spPr>
              <a:solidFill>
                <a:schemeClr val="accent4">
                  <a:lumMod val="20000"/>
                  <a:lumOff val="80000"/>
                </a:schemeClr>
              </a:solidFill>
              <a:effectLst/>
            </c:spPr>
          </c:dPt>
          <c:dPt>
            <c:idx val="2"/>
            <c:bubble3D val="0"/>
            <c:spPr>
              <a:solidFill>
                <a:schemeClr val="bg1">
                  <a:lumMod val="65000"/>
                </a:schemeClr>
              </a:solidFill>
              <a:effectLst/>
            </c:spPr>
          </c:dPt>
          <c:dPt>
            <c:idx val="3"/>
            <c:bubble3D val="0"/>
            <c:spPr>
              <a:solidFill>
                <a:srgbClr val="3366FF"/>
              </a:solidFill>
              <a:effectLst>
                <a:outerShdw blurRad="63500" dir="13500000" kx="2700000" rotWithShape="0">
                  <a:srgbClr val="000000">
                    <a:alpha val="15000"/>
                  </a:srgbClr>
                </a:outerShdw>
              </a:effectLst>
            </c:spPr>
          </c:dPt>
          <c:dLbls>
            <c:txPr>
              <a:bodyPr/>
              <a:lstStyle/>
              <a:p>
                <a:pPr>
                  <a:defRPr sz="1400" b="1">
                    <a:latin typeface="Chalkduster"/>
                    <a:cs typeface="Chalkduster"/>
                  </a:defRPr>
                </a:pPr>
                <a:endParaRPr lang="es-ES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</c:dLbls>
          <c:cat>
            <c:strRef>
              <c:f>Hoja1!$A$2:$A$4</c:f>
              <c:strCache>
                <c:ptCount val="3"/>
                <c:pt idx="0">
                  <c:v>SI</c:v>
                </c:pt>
                <c:pt idx="1">
                  <c:v>NO A VECES</c:v>
                </c:pt>
                <c:pt idx="2">
                  <c:v>NS / NC</c:v>
                </c:pt>
              </c:strCache>
            </c:strRef>
          </c:cat>
          <c:val>
            <c:numRef>
              <c:f>Hoja1!$B$2:$B$4</c:f>
              <c:numCache>
                <c:formatCode>General</c:formatCode>
                <c:ptCount val="3"/>
                <c:pt idx="0">
                  <c:v>92.31</c:v>
                </c:pt>
                <c:pt idx="1">
                  <c:v>4.609999999999998</c:v>
                </c:pt>
                <c:pt idx="2">
                  <c:v>3.08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>
        <c:manualLayout>
          <c:xMode val="edge"/>
          <c:yMode val="edge"/>
          <c:x val="0.6440727028102"/>
          <c:y val="0.0436915152834046"/>
          <c:w val="0.3559272971898"/>
          <c:h val="0.9126165935825"/>
        </c:manualLayout>
      </c:layout>
      <c:overlay val="0"/>
      <c:txPr>
        <a:bodyPr/>
        <a:lstStyle/>
        <a:p>
          <a:pPr>
            <a:defRPr b="1">
              <a:latin typeface="Chalkduster"/>
              <a:cs typeface="Chalkduster"/>
            </a:defRPr>
          </a:pPr>
          <a:endParaRPr lang="es-ES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s-ES"/>
    </a:p>
  </c:txPr>
  <c:externalData r:id="rId1">
    <c:autoUpdate val="0"/>
  </c:externalData>
</c:chartSpace>
</file>

<file path=ppt/charts/chart3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Hoja1!$B$1</c:f>
              <c:strCache>
                <c:ptCount val="1"/>
                <c:pt idx="0">
                  <c:v>Columna1</c:v>
                </c:pt>
              </c:strCache>
            </c:strRef>
          </c:tx>
          <c:explosion val="25"/>
          <c:dPt>
            <c:idx val="0"/>
            <c:bubble3D val="0"/>
            <c:spPr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63500" dir="13500000" kx="2700000" rotWithShape="0">
                  <a:schemeClr val="accent4">
                    <a:lumMod val="60000"/>
                    <a:lumOff val="40000"/>
                    <a:alpha val="15000"/>
                  </a:schemeClr>
                </a:outerShdw>
              </a:effectLst>
            </c:spPr>
          </c:dPt>
          <c:dPt>
            <c:idx val="1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63500" dir="13500000" kx="2700000" rotWithShape="0">
                  <a:srgbClr val="FF6600">
                    <a:alpha val="15000"/>
                  </a:srgbClr>
                </a:outerShdw>
              </a:effectLst>
            </c:spPr>
          </c:dPt>
          <c:dPt>
            <c:idx val="2"/>
            <c:bubble3D val="0"/>
            <c:spPr>
              <a:solidFill>
                <a:schemeClr val="accent6">
                  <a:lumMod val="75000"/>
                </a:schemeClr>
              </a:solidFill>
              <a:effectLst>
                <a:outerShdw blurRad="63500" dir="13500000" kx="2700000" rotWithShape="0">
                  <a:schemeClr val="accent6">
                    <a:lumMod val="75000"/>
                    <a:alpha val="15000"/>
                  </a:schemeClr>
                </a:outerShdw>
              </a:effectLst>
            </c:spPr>
          </c:dPt>
          <c:dPt>
            <c:idx val="3"/>
            <c:bubble3D val="0"/>
            <c:spPr>
              <a:solidFill>
                <a:srgbClr val="3366FF"/>
              </a:solidFill>
              <a:effectLst>
                <a:outerShdw blurRad="63500" dir="13500000" kx="2700000" rotWithShape="0">
                  <a:srgbClr val="000000">
                    <a:alpha val="15000"/>
                  </a:srgbClr>
                </a:outerShdw>
              </a:effectLst>
            </c:spPr>
          </c:dPt>
          <c:dLbls>
            <c:txPr>
              <a:bodyPr/>
              <a:lstStyle/>
              <a:p>
                <a:pPr>
                  <a:defRPr sz="1400" b="1">
                    <a:latin typeface="Chalkduster"/>
                    <a:cs typeface="Chalkduster"/>
                  </a:defRPr>
                </a:pPr>
                <a:endParaRPr lang="es-ES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</c:dLbls>
          <c:cat>
            <c:strRef>
              <c:f>Hoja1!$A$2:$A$3</c:f>
              <c:strCache>
                <c:ptCount val="2"/>
                <c:pt idx="0">
                  <c:v>SI</c:v>
                </c:pt>
                <c:pt idx="1">
                  <c:v>NO</c:v>
                </c:pt>
              </c:strCache>
            </c:strRef>
          </c:cat>
          <c:val>
            <c:numRef>
              <c:f>Hoja1!$B$2:$B$3</c:f>
              <c:numCache>
                <c:formatCode>General</c:formatCode>
                <c:ptCount val="2"/>
                <c:pt idx="0">
                  <c:v>24.61</c:v>
                </c:pt>
                <c:pt idx="1">
                  <c:v>75.39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>
        <c:manualLayout>
          <c:xMode val="edge"/>
          <c:yMode val="edge"/>
          <c:x val="0.788680523390458"/>
          <c:y val="0.0436915152834046"/>
          <c:w val="0.211319476609541"/>
          <c:h val="0.9126165935825"/>
        </c:manualLayout>
      </c:layout>
      <c:overlay val="0"/>
      <c:txPr>
        <a:bodyPr/>
        <a:lstStyle/>
        <a:p>
          <a:pPr>
            <a:defRPr b="1">
              <a:latin typeface="Chalkduster"/>
              <a:cs typeface="Chalkduster"/>
            </a:defRPr>
          </a:pPr>
          <a:endParaRPr lang="es-ES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s-ES"/>
    </a:p>
  </c:txPr>
  <c:externalData r:id="rId1">
    <c:autoUpdate val="0"/>
  </c:externalData>
</c:chartSpace>
</file>

<file path=ppt/charts/chart3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Hoja1!$B$1</c:f>
              <c:strCache>
                <c:ptCount val="1"/>
                <c:pt idx="0">
                  <c:v>Columna1</c:v>
                </c:pt>
              </c:strCache>
            </c:strRef>
          </c:tx>
          <c:explosion val="25"/>
          <c:dPt>
            <c:idx val="0"/>
            <c:bubble3D val="0"/>
            <c:spPr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63500" dir="13500000" kx="2700000" rotWithShape="0">
                  <a:schemeClr val="accent4">
                    <a:lumMod val="60000"/>
                    <a:lumOff val="40000"/>
                    <a:alpha val="15000"/>
                  </a:schemeClr>
                </a:outerShdw>
              </a:effectLst>
            </c:spPr>
          </c:dPt>
          <c:dPt>
            <c:idx val="1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63500" dir="13500000" kx="2700000" rotWithShape="0">
                  <a:srgbClr val="FF6600">
                    <a:alpha val="15000"/>
                  </a:srgbClr>
                </a:outerShdw>
              </a:effectLst>
            </c:spPr>
          </c:dPt>
          <c:dPt>
            <c:idx val="2"/>
            <c:bubble3D val="0"/>
            <c:spPr>
              <a:solidFill>
                <a:schemeClr val="accent6">
                  <a:lumMod val="75000"/>
                </a:schemeClr>
              </a:solidFill>
              <a:effectLst>
                <a:outerShdw blurRad="63500" dir="13500000" kx="2700000" rotWithShape="0">
                  <a:schemeClr val="accent6">
                    <a:lumMod val="75000"/>
                    <a:alpha val="15000"/>
                  </a:schemeClr>
                </a:outerShdw>
              </a:effectLst>
            </c:spPr>
          </c:dPt>
          <c:dPt>
            <c:idx val="3"/>
            <c:bubble3D val="0"/>
            <c:spPr>
              <a:solidFill>
                <a:srgbClr val="3366FF"/>
              </a:solidFill>
              <a:effectLst>
                <a:outerShdw blurRad="63500" dir="13500000" kx="2700000" rotWithShape="0">
                  <a:srgbClr val="000000">
                    <a:alpha val="15000"/>
                  </a:srgbClr>
                </a:outerShdw>
              </a:effectLst>
            </c:spPr>
          </c:dPt>
          <c:dLbls>
            <c:txPr>
              <a:bodyPr/>
              <a:lstStyle/>
              <a:p>
                <a:pPr>
                  <a:defRPr sz="1200" b="1">
                    <a:latin typeface="Chalkduster"/>
                    <a:cs typeface="Chalkduster"/>
                  </a:defRPr>
                </a:pPr>
                <a:endParaRPr lang="es-ES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</c:dLbls>
          <c:cat>
            <c:strRef>
              <c:f>Hoja1!$A$2:$A$3</c:f>
              <c:strCache>
                <c:ptCount val="2"/>
                <c:pt idx="0">
                  <c:v>SI</c:v>
                </c:pt>
                <c:pt idx="1">
                  <c:v>NO</c:v>
                </c:pt>
              </c:strCache>
            </c:strRef>
          </c:cat>
          <c:val>
            <c:numRef>
              <c:f>Hoja1!$B$2:$B$3</c:f>
              <c:numCache>
                <c:formatCode>General</c:formatCode>
                <c:ptCount val="2"/>
                <c:pt idx="0">
                  <c:v>24.61</c:v>
                </c:pt>
                <c:pt idx="1">
                  <c:v>75.39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>
        <c:manualLayout>
          <c:xMode val="edge"/>
          <c:yMode val="edge"/>
          <c:x val="0.788680523390458"/>
          <c:y val="0.0436915152834046"/>
          <c:w val="0.211319476609541"/>
          <c:h val="0.9126165935825"/>
        </c:manualLayout>
      </c:layout>
      <c:overlay val="0"/>
      <c:txPr>
        <a:bodyPr/>
        <a:lstStyle/>
        <a:p>
          <a:pPr>
            <a:defRPr sz="1200" b="1">
              <a:latin typeface="Chalkduster"/>
              <a:cs typeface="Chalkduster"/>
            </a:defRPr>
          </a:pPr>
          <a:endParaRPr lang="es-ES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s-ES"/>
    </a:p>
  </c:txPr>
  <c:externalData r:id="rId1">
    <c:autoUpdate val="0"/>
  </c:externalData>
</c:chartSpace>
</file>

<file path=ppt/charts/chart3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36"/>
    </mc:Choice>
    <mc:Fallback>
      <c:style val="36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Serie 1</c:v>
                </c:pt>
              </c:strCache>
            </c:strRef>
          </c:tx>
          <c:spPr>
            <a:solidFill>
              <a:schemeClr val="accent4">
                <a:lumMod val="60000"/>
                <a:lumOff val="40000"/>
              </a:schemeClr>
            </a:solidFill>
          </c:spPr>
          <c:invertIfNegative val="0"/>
          <c:dLbls>
            <c:txPr>
              <a:bodyPr/>
              <a:lstStyle/>
              <a:p>
                <a:pPr>
                  <a:defRPr sz="1000" b="1">
                    <a:latin typeface="Chalkduster"/>
                    <a:cs typeface="Chalkduster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Hoja1!$A$2:$A$6</c:f>
              <c:strCache>
                <c:ptCount val="5"/>
                <c:pt idx="0">
                  <c:v>Muy buena</c:v>
                </c:pt>
                <c:pt idx="1">
                  <c:v>Aceptable</c:v>
                </c:pt>
                <c:pt idx="2">
                  <c:v>Mediocre</c:v>
                </c:pt>
                <c:pt idx="3">
                  <c:v>Inadecuada</c:v>
                </c:pt>
                <c:pt idx="4">
                  <c:v>NS / NC</c:v>
                </c:pt>
              </c:strCache>
            </c:strRef>
          </c:cat>
          <c:val>
            <c:numRef>
              <c:f>Hoja1!$B$2:$B$6</c:f>
              <c:numCache>
                <c:formatCode>General</c:formatCode>
                <c:ptCount val="5"/>
                <c:pt idx="0">
                  <c:v>43.75</c:v>
                </c:pt>
                <c:pt idx="1">
                  <c:v>25.0</c:v>
                </c:pt>
                <c:pt idx="2">
                  <c:v>6.25</c:v>
                </c:pt>
                <c:pt idx="3">
                  <c:v>12.5</c:v>
                </c:pt>
                <c:pt idx="4">
                  <c:v>12.5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111793720"/>
        <c:axId val="2111796760"/>
        <c:axId val="0"/>
      </c:bar3DChart>
      <c:catAx>
        <c:axId val="2111793720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600">
                <a:latin typeface="Chalkduster"/>
                <a:cs typeface="Chalkduster"/>
              </a:defRPr>
            </a:pPr>
            <a:endParaRPr lang="es-ES"/>
          </a:p>
        </c:txPr>
        <c:crossAx val="2111796760"/>
        <c:crosses val="autoZero"/>
        <c:auto val="1"/>
        <c:lblAlgn val="ctr"/>
        <c:lblOffset val="100"/>
        <c:noMultiLvlLbl val="0"/>
      </c:catAx>
      <c:valAx>
        <c:axId val="2111796760"/>
        <c:scaling>
          <c:orientation val="minMax"/>
          <c:max val="100.0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>
                <a:latin typeface="Chalkduster"/>
                <a:cs typeface="Chalkduster"/>
              </a:defRPr>
            </a:pPr>
            <a:endParaRPr lang="es-ES"/>
          </a:p>
        </c:txPr>
        <c:crossAx val="2111793720"/>
        <c:crosses val="autoZero"/>
        <c:crossBetween val="between"/>
        <c:majorUnit val="20.0"/>
        <c:minorUnit val="2.0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s-ES"/>
    </a:p>
  </c:txPr>
  <c:externalData r:id="rId1">
    <c:autoUpdate val="0"/>
  </c:externalData>
</c:chartSpace>
</file>

<file path=ppt/charts/chart3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Hoja1!$B$1</c:f>
              <c:strCache>
                <c:ptCount val="1"/>
                <c:pt idx="0">
                  <c:v>Columna1</c:v>
                </c:pt>
              </c:strCache>
            </c:strRef>
          </c:tx>
          <c:explosion val="25"/>
          <c:dPt>
            <c:idx val="0"/>
            <c:bubble3D val="0"/>
            <c:spPr>
              <a:solidFill>
                <a:schemeClr val="accent6">
                  <a:lumMod val="20000"/>
                  <a:lumOff val="80000"/>
                </a:schemeClr>
              </a:solidFill>
              <a:effectLst>
                <a:outerShdw blurRad="63500" dir="13500000" kx="2700000" rotWithShape="0">
                  <a:schemeClr val="accent6">
                    <a:lumMod val="20000"/>
                    <a:lumOff val="80000"/>
                    <a:alpha val="15000"/>
                  </a:schemeClr>
                </a:outerShdw>
              </a:effectLst>
            </c:spPr>
          </c:dPt>
          <c:dPt>
            <c:idx val="1"/>
            <c:bubble3D val="0"/>
            <c:spPr>
              <a:solidFill>
                <a:schemeClr val="accent4">
                  <a:lumMod val="20000"/>
                  <a:lumOff val="80000"/>
                </a:schemeClr>
              </a:solidFill>
              <a:effectLst/>
            </c:spPr>
          </c:dPt>
          <c:dPt>
            <c:idx val="2"/>
            <c:bubble3D val="0"/>
            <c:spPr>
              <a:solidFill>
                <a:schemeClr val="bg1">
                  <a:lumMod val="65000"/>
                </a:schemeClr>
              </a:solidFill>
              <a:effectLst/>
            </c:spPr>
          </c:dPt>
          <c:dPt>
            <c:idx val="3"/>
            <c:bubble3D val="0"/>
            <c:spPr>
              <a:solidFill>
                <a:srgbClr val="3366FF"/>
              </a:solidFill>
              <a:effectLst>
                <a:outerShdw blurRad="63500" dir="13500000" kx="2700000" rotWithShape="0">
                  <a:srgbClr val="000000">
                    <a:alpha val="15000"/>
                  </a:srgbClr>
                </a:outerShdw>
              </a:effectLst>
            </c:spPr>
          </c:dPt>
          <c:dLbls>
            <c:txPr>
              <a:bodyPr/>
              <a:lstStyle/>
              <a:p>
                <a:pPr>
                  <a:defRPr sz="1000" b="1">
                    <a:latin typeface="Chalkduster"/>
                    <a:cs typeface="Chalkduster"/>
                  </a:defRPr>
                </a:pPr>
                <a:endParaRPr lang="es-ES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</c:dLbls>
          <c:cat>
            <c:strRef>
              <c:f>Hoja1!$A$2:$A$4</c:f>
              <c:strCache>
                <c:ptCount val="3"/>
                <c:pt idx="0">
                  <c:v>SI</c:v>
                </c:pt>
                <c:pt idx="1">
                  <c:v>NO A VECES</c:v>
                </c:pt>
                <c:pt idx="2">
                  <c:v>NS / NC</c:v>
                </c:pt>
              </c:strCache>
            </c:strRef>
          </c:cat>
          <c:val>
            <c:numRef>
              <c:f>Hoja1!$B$2:$B$4</c:f>
              <c:numCache>
                <c:formatCode>General</c:formatCode>
                <c:ptCount val="3"/>
                <c:pt idx="0">
                  <c:v>92.31</c:v>
                </c:pt>
                <c:pt idx="1">
                  <c:v>4.609999999999998</c:v>
                </c:pt>
                <c:pt idx="2">
                  <c:v>3.08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>
        <c:manualLayout>
          <c:xMode val="edge"/>
          <c:yMode val="edge"/>
          <c:x val="0.6440727028102"/>
          <c:y val="0.0436915152834046"/>
          <c:w val="0.3559272971898"/>
          <c:h val="0.9126165935825"/>
        </c:manualLayout>
      </c:layout>
      <c:overlay val="0"/>
      <c:txPr>
        <a:bodyPr/>
        <a:lstStyle/>
        <a:p>
          <a:pPr>
            <a:defRPr sz="1000" b="1">
              <a:latin typeface="Chalkduster"/>
              <a:cs typeface="Chalkduster"/>
            </a:defRPr>
          </a:pPr>
          <a:endParaRPr lang="es-ES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s-E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36"/>
    </mc:Choice>
    <mc:Fallback>
      <c:style val="36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Serie 1</c:v>
                </c:pt>
              </c:strCache>
            </c:strRef>
          </c:tx>
          <c:spPr>
            <a:solidFill>
              <a:schemeClr val="accent4">
                <a:lumMod val="60000"/>
                <a:lumOff val="40000"/>
              </a:schemeClr>
            </a:solidFill>
          </c:spPr>
          <c:invertIfNegative val="0"/>
          <c:dLbls>
            <c:txPr>
              <a:bodyPr/>
              <a:lstStyle/>
              <a:p>
                <a:pPr>
                  <a:defRPr sz="1400" b="1">
                    <a:latin typeface="Chalkduster"/>
                    <a:cs typeface="Chalkduster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Hoja1!$A$2:$A$6</c:f>
              <c:strCache>
                <c:ptCount val="5"/>
                <c:pt idx="0">
                  <c:v>&lt;10%</c:v>
                </c:pt>
                <c:pt idx="1">
                  <c:v>10-25%</c:v>
                </c:pt>
                <c:pt idx="2">
                  <c:v>26-50%</c:v>
                </c:pt>
                <c:pt idx="3">
                  <c:v>51-75%</c:v>
                </c:pt>
                <c:pt idx="4">
                  <c:v>&gt;75%</c:v>
                </c:pt>
              </c:strCache>
            </c:strRef>
          </c:cat>
          <c:val>
            <c:numRef>
              <c:f>Hoja1!$B$2:$B$6</c:f>
              <c:numCache>
                <c:formatCode>General</c:formatCode>
                <c:ptCount val="5"/>
                <c:pt idx="0">
                  <c:v>8.7</c:v>
                </c:pt>
                <c:pt idx="1">
                  <c:v>53.62</c:v>
                </c:pt>
                <c:pt idx="2">
                  <c:v>31.88</c:v>
                </c:pt>
                <c:pt idx="3">
                  <c:v>5.8</c:v>
                </c:pt>
                <c:pt idx="4">
                  <c:v>0.0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106313416"/>
        <c:axId val="2106301256"/>
        <c:axId val="0"/>
      </c:bar3DChart>
      <c:catAx>
        <c:axId val="2106313416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600">
                <a:latin typeface="Chalkduster"/>
                <a:cs typeface="Chalkduster"/>
              </a:defRPr>
            </a:pPr>
            <a:endParaRPr lang="es-ES"/>
          </a:p>
        </c:txPr>
        <c:crossAx val="2106301256"/>
        <c:crosses val="autoZero"/>
        <c:auto val="1"/>
        <c:lblAlgn val="ctr"/>
        <c:lblOffset val="100"/>
        <c:noMultiLvlLbl val="0"/>
      </c:catAx>
      <c:valAx>
        <c:axId val="2106301256"/>
        <c:scaling>
          <c:orientation val="minMax"/>
          <c:max val="100.0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>
                <a:latin typeface="Chalkduster"/>
                <a:cs typeface="Chalkduster"/>
              </a:defRPr>
            </a:pPr>
            <a:endParaRPr lang="es-ES"/>
          </a:p>
        </c:txPr>
        <c:crossAx val="2106313416"/>
        <c:crosses val="autoZero"/>
        <c:crossBetween val="between"/>
        <c:majorUnit val="20.0"/>
        <c:minorUnit val="2.0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s-ES"/>
    </a:p>
  </c:txPr>
  <c:externalData r:id="rId1">
    <c:autoUpdate val="0"/>
  </c:externalData>
</c:chartSpace>
</file>

<file path=ppt/charts/chart4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32"/>
    </mc:Choice>
    <mc:Fallback>
      <c:style val="3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2007</c:v>
                </c:pt>
              </c:strCache>
            </c:strRef>
          </c:tx>
          <c:spPr>
            <a:solidFill>
              <a:schemeClr val="accent5">
                <a:lumMod val="20000"/>
                <a:lumOff val="80000"/>
              </a:schemeClr>
            </a:solidFill>
          </c:spPr>
          <c:invertIfNegative val="0"/>
          <c:dLbls>
            <c:txPr>
              <a:bodyPr/>
              <a:lstStyle/>
              <a:p>
                <a:pPr>
                  <a:defRPr sz="1000">
                    <a:latin typeface="Chalkduster"/>
                    <a:cs typeface="Chalkduster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Hoja1!$A$2:$A$4</c:f>
              <c:strCache>
                <c:ptCount val="3"/>
                <c:pt idx="0">
                  <c:v>Exclusivamente médicos</c:v>
                </c:pt>
                <c:pt idx="1">
                  <c:v>Con médicos y enfermería</c:v>
                </c:pt>
                <c:pt idx="2">
                  <c:v>Todos los miembros del equipo</c:v>
                </c:pt>
              </c:strCache>
            </c:strRef>
          </c:cat>
          <c:val>
            <c:numRef>
              <c:f>Hoja1!$B$2:$B$4</c:f>
              <c:numCache>
                <c:formatCode>General</c:formatCode>
                <c:ptCount val="3"/>
                <c:pt idx="0">
                  <c:v>58.0</c:v>
                </c:pt>
                <c:pt idx="1">
                  <c:v>32.0</c:v>
                </c:pt>
                <c:pt idx="2">
                  <c:v>10.0</c:v>
                </c:pt>
              </c:numCache>
            </c:numRef>
          </c:val>
        </c:ser>
        <c:ser>
          <c:idx val="1"/>
          <c:order val="1"/>
          <c:tx>
            <c:strRef>
              <c:f>Hoja1!$C$1</c:f>
              <c:strCache>
                <c:ptCount val="1"/>
                <c:pt idx="0">
                  <c:v>2017</c:v>
                </c:pt>
              </c:strCache>
            </c:strRef>
          </c:tx>
          <c:spPr>
            <a:solidFill>
              <a:schemeClr val="accent5">
                <a:lumMod val="60000"/>
                <a:lumOff val="40000"/>
              </a:schemeClr>
            </a:solidFill>
          </c:spPr>
          <c:invertIfNegative val="0"/>
          <c:dLbls>
            <c:txPr>
              <a:bodyPr/>
              <a:lstStyle/>
              <a:p>
                <a:pPr>
                  <a:defRPr sz="1000">
                    <a:latin typeface="Chalkduster"/>
                    <a:cs typeface="Chalkduster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Hoja1!$A$2:$A$4</c:f>
              <c:strCache>
                <c:ptCount val="3"/>
                <c:pt idx="0">
                  <c:v>Exclusivamente médicos</c:v>
                </c:pt>
                <c:pt idx="1">
                  <c:v>Con médicos y enfermería</c:v>
                </c:pt>
                <c:pt idx="2">
                  <c:v>Todos los miembros del equipo</c:v>
                </c:pt>
              </c:strCache>
            </c:strRef>
          </c:cat>
          <c:val>
            <c:numRef>
              <c:f>Hoja1!$C$2:$C$4</c:f>
              <c:numCache>
                <c:formatCode>General</c:formatCode>
                <c:ptCount val="3"/>
                <c:pt idx="0">
                  <c:v>7.7</c:v>
                </c:pt>
                <c:pt idx="1">
                  <c:v>26.15</c:v>
                </c:pt>
                <c:pt idx="2">
                  <c:v>66.15000000000001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112298168"/>
        <c:axId val="2112301208"/>
      </c:barChart>
      <c:catAx>
        <c:axId val="2112298168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800">
                <a:latin typeface="Chalkduster"/>
                <a:cs typeface="Chalkduster"/>
              </a:defRPr>
            </a:pPr>
            <a:endParaRPr lang="es-ES"/>
          </a:p>
        </c:txPr>
        <c:crossAx val="2112301208"/>
        <c:crosses val="autoZero"/>
        <c:auto val="1"/>
        <c:lblAlgn val="ctr"/>
        <c:lblOffset val="100"/>
        <c:noMultiLvlLbl val="0"/>
      </c:catAx>
      <c:valAx>
        <c:axId val="211230120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>
                <a:latin typeface="Chalkduster"/>
                <a:cs typeface="Chalkduster"/>
              </a:defRPr>
            </a:pPr>
            <a:endParaRPr lang="es-ES"/>
          </a:p>
        </c:txPr>
        <c:crossAx val="2112298168"/>
        <c:crosses val="autoZero"/>
        <c:crossBetween val="between"/>
      </c:valAx>
    </c:plotArea>
    <c:legend>
      <c:legendPos val="r"/>
      <c:layout/>
      <c:overlay val="0"/>
      <c:txPr>
        <a:bodyPr/>
        <a:lstStyle/>
        <a:p>
          <a:pPr>
            <a:defRPr b="1">
              <a:latin typeface="Chalkduster"/>
              <a:cs typeface="Chalkduster"/>
            </a:defRPr>
          </a:pPr>
          <a:endParaRPr lang="es-ES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s-ES"/>
    </a:p>
  </c:txPr>
  <c:externalData r:id="rId1">
    <c:autoUpdate val="0"/>
  </c:externalData>
</c:chartSpace>
</file>

<file path=ppt/charts/chart4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pieChart>
        <c:varyColors val="1"/>
        <c:ser>
          <c:idx val="0"/>
          <c:order val="0"/>
          <c:tx>
            <c:strRef>
              <c:f>Hoja1!$B$1</c:f>
              <c:strCache>
                <c:ptCount val="1"/>
                <c:pt idx="0">
                  <c:v>Columna1</c:v>
                </c:pt>
              </c:strCache>
            </c:strRef>
          </c:tx>
          <c:explosion val="25"/>
          <c:dPt>
            <c:idx val="0"/>
            <c:bubble3D val="0"/>
            <c:spPr>
              <a:solidFill>
                <a:schemeClr val="accent6">
                  <a:lumMod val="20000"/>
                  <a:lumOff val="80000"/>
                </a:schemeClr>
              </a:solidFill>
              <a:effectLst>
                <a:outerShdw blurRad="63500" dir="13500000" kx="2700000" rotWithShape="0">
                  <a:schemeClr val="accent6">
                    <a:lumMod val="20000"/>
                    <a:lumOff val="80000"/>
                    <a:alpha val="15000"/>
                  </a:schemeClr>
                </a:outerShdw>
              </a:effectLst>
            </c:spPr>
          </c:dPt>
          <c:dPt>
            <c:idx val="1"/>
            <c:bubble3D val="0"/>
            <c:spPr>
              <a:solidFill>
                <a:schemeClr val="accent4">
                  <a:lumMod val="20000"/>
                  <a:lumOff val="80000"/>
                </a:schemeClr>
              </a:solidFill>
              <a:effectLst/>
            </c:spPr>
          </c:dPt>
          <c:dPt>
            <c:idx val="2"/>
            <c:bubble3D val="0"/>
            <c:spPr>
              <a:solidFill>
                <a:schemeClr val="bg1">
                  <a:lumMod val="65000"/>
                </a:schemeClr>
              </a:solidFill>
              <a:effectLst/>
            </c:spPr>
          </c:dPt>
          <c:dPt>
            <c:idx val="3"/>
            <c:bubble3D val="0"/>
            <c:spPr>
              <a:solidFill>
                <a:srgbClr val="3366FF"/>
              </a:solidFill>
              <a:effectLst>
                <a:outerShdw blurRad="63500" dir="13500000" kx="2700000" rotWithShape="0">
                  <a:srgbClr val="000000">
                    <a:alpha val="15000"/>
                  </a:srgbClr>
                </a:outerShdw>
              </a:effectLst>
            </c:spPr>
          </c:dPt>
          <c:dLbls>
            <c:txPr>
              <a:bodyPr/>
              <a:lstStyle/>
              <a:p>
                <a:pPr>
                  <a:defRPr sz="1000" b="1">
                    <a:latin typeface="Chalkduster"/>
                    <a:cs typeface="Chalkduster"/>
                  </a:defRPr>
                </a:pPr>
                <a:endParaRPr lang="es-ES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</c:dLbls>
          <c:cat>
            <c:strRef>
              <c:f>Hoja1!$A$2:$A$4</c:f>
              <c:strCache>
                <c:ptCount val="3"/>
                <c:pt idx="0">
                  <c:v>SI</c:v>
                </c:pt>
                <c:pt idx="1">
                  <c:v>NO A VECES</c:v>
                </c:pt>
                <c:pt idx="2">
                  <c:v>NS / NC</c:v>
                </c:pt>
              </c:strCache>
            </c:strRef>
          </c:cat>
          <c:val>
            <c:numRef>
              <c:f>Hoja1!$B$2:$B$4</c:f>
              <c:numCache>
                <c:formatCode>General</c:formatCode>
                <c:ptCount val="3"/>
                <c:pt idx="0">
                  <c:v>92.31</c:v>
                </c:pt>
                <c:pt idx="1">
                  <c:v>4.609999999999998</c:v>
                </c:pt>
                <c:pt idx="2">
                  <c:v>3.08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>
        <c:manualLayout>
          <c:xMode val="edge"/>
          <c:yMode val="edge"/>
          <c:x val="0.6440727028102"/>
          <c:y val="0.0436915152834046"/>
          <c:w val="0.3559272971898"/>
          <c:h val="0.9126165935825"/>
        </c:manualLayout>
      </c:layout>
      <c:overlay val="0"/>
      <c:txPr>
        <a:bodyPr/>
        <a:lstStyle/>
        <a:p>
          <a:pPr>
            <a:defRPr sz="1000" b="1">
              <a:latin typeface="Chalkduster"/>
              <a:cs typeface="Chalkduster"/>
            </a:defRPr>
          </a:pPr>
          <a:endParaRPr lang="es-ES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s-ES"/>
    </a:p>
  </c:txPr>
  <c:externalData r:id="rId2">
    <c:autoUpdate val="0"/>
  </c:externalData>
</c:chartSpace>
</file>

<file path=ppt/charts/chart4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36"/>
    </mc:Choice>
    <mc:Fallback>
      <c:style val="36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Serie 1</c:v>
                </c:pt>
              </c:strCache>
            </c:strRef>
          </c:tx>
          <c:spPr>
            <a:solidFill>
              <a:schemeClr val="accent4">
                <a:lumMod val="60000"/>
                <a:lumOff val="40000"/>
              </a:schemeClr>
            </a:solidFill>
          </c:spPr>
          <c:invertIfNegative val="0"/>
          <c:dLbls>
            <c:txPr>
              <a:bodyPr/>
              <a:lstStyle/>
              <a:p>
                <a:pPr>
                  <a:defRPr sz="1000" b="1">
                    <a:latin typeface="Chalkduster"/>
                    <a:cs typeface="Chalkduster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Hoja1!$A$2:$A$6</c:f>
              <c:strCache>
                <c:ptCount val="5"/>
                <c:pt idx="0">
                  <c:v>Semanal</c:v>
                </c:pt>
                <c:pt idx="1">
                  <c:v>Quincenal</c:v>
                </c:pt>
                <c:pt idx="2">
                  <c:v>Mensual</c:v>
                </c:pt>
                <c:pt idx="3">
                  <c:v>Bimensual</c:v>
                </c:pt>
                <c:pt idx="4">
                  <c:v>Otras</c:v>
                </c:pt>
              </c:strCache>
            </c:strRef>
          </c:cat>
          <c:val>
            <c:numRef>
              <c:f>Hoja1!$B$2:$B$6</c:f>
              <c:numCache>
                <c:formatCode>General</c:formatCode>
                <c:ptCount val="5"/>
                <c:pt idx="0">
                  <c:v>1.54</c:v>
                </c:pt>
                <c:pt idx="1">
                  <c:v>3.08</c:v>
                </c:pt>
                <c:pt idx="2">
                  <c:v>40.0</c:v>
                </c:pt>
                <c:pt idx="3">
                  <c:v>44.61</c:v>
                </c:pt>
                <c:pt idx="4">
                  <c:v>10.77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111154728"/>
        <c:axId val="2111151672"/>
        <c:axId val="0"/>
      </c:bar3DChart>
      <c:catAx>
        <c:axId val="2111154728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400">
                <a:latin typeface="Chalkduster"/>
                <a:cs typeface="Chalkduster"/>
              </a:defRPr>
            </a:pPr>
            <a:endParaRPr lang="es-ES"/>
          </a:p>
        </c:txPr>
        <c:crossAx val="2111151672"/>
        <c:crosses val="autoZero"/>
        <c:auto val="1"/>
        <c:lblAlgn val="ctr"/>
        <c:lblOffset val="100"/>
        <c:noMultiLvlLbl val="0"/>
      </c:catAx>
      <c:valAx>
        <c:axId val="2111151672"/>
        <c:scaling>
          <c:orientation val="minMax"/>
          <c:max val="100.0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>
                <a:latin typeface="Chalkduster"/>
                <a:cs typeface="Chalkduster"/>
              </a:defRPr>
            </a:pPr>
            <a:endParaRPr lang="es-ES"/>
          </a:p>
        </c:txPr>
        <c:crossAx val="2111154728"/>
        <c:crosses val="autoZero"/>
        <c:crossBetween val="between"/>
        <c:majorUnit val="20.0"/>
        <c:minorUnit val="2.0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s-ES"/>
    </a:p>
  </c:txPr>
  <c:externalData r:id="rId1">
    <c:autoUpdate val="0"/>
  </c:externalData>
</c:chartSpace>
</file>

<file path=ppt/charts/chart4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pieChart>
        <c:varyColors val="1"/>
        <c:ser>
          <c:idx val="0"/>
          <c:order val="0"/>
          <c:tx>
            <c:strRef>
              <c:f>Hoja1!$B$1</c:f>
              <c:strCache>
                <c:ptCount val="1"/>
                <c:pt idx="0">
                  <c:v>Columna1</c:v>
                </c:pt>
              </c:strCache>
            </c:strRef>
          </c:tx>
          <c:explosion val="25"/>
          <c:dPt>
            <c:idx val="0"/>
            <c:bubble3D val="0"/>
            <c:spPr>
              <a:solidFill>
                <a:schemeClr val="accent6">
                  <a:lumMod val="20000"/>
                  <a:lumOff val="80000"/>
                </a:schemeClr>
              </a:solidFill>
              <a:effectLst>
                <a:outerShdw blurRad="63500" dir="13500000" kx="2700000" rotWithShape="0">
                  <a:schemeClr val="accent6">
                    <a:lumMod val="20000"/>
                    <a:lumOff val="80000"/>
                    <a:alpha val="15000"/>
                  </a:schemeClr>
                </a:outerShdw>
              </a:effectLst>
            </c:spPr>
          </c:dPt>
          <c:dPt>
            <c:idx val="1"/>
            <c:bubble3D val="0"/>
            <c:spPr>
              <a:solidFill>
                <a:schemeClr val="accent4">
                  <a:lumMod val="20000"/>
                  <a:lumOff val="80000"/>
                </a:schemeClr>
              </a:solidFill>
              <a:effectLst/>
            </c:spPr>
          </c:dPt>
          <c:dPt>
            <c:idx val="2"/>
            <c:bubble3D val="0"/>
            <c:spPr>
              <a:solidFill>
                <a:schemeClr val="bg1">
                  <a:lumMod val="65000"/>
                </a:schemeClr>
              </a:solidFill>
              <a:effectLst/>
            </c:spPr>
          </c:dPt>
          <c:dPt>
            <c:idx val="3"/>
            <c:bubble3D val="0"/>
            <c:spPr>
              <a:solidFill>
                <a:srgbClr val="3366FF"/>
              </a:solidFill>
              <a:effectLst>
                <a:outerShdw blurRad="63500" dir="13500000" kx="2700000" rotWithShape="0">
                  <a:srgbClr val="000000">
                    <a:alpha val="15000"/>
                  </a:srgbClr>
                </a:outerShdw>
              </a:effectLst>
            </c:spPr>
          </c:dPt>
          <c:dLbls>
            <c:txPr>
              <a:bodyPr/>
              <a:lstStyle/>
              <a:p>
                <a:pPr>
                  <a:defRPr sz="1000" b="1">
                    <a:latin typeface="Chalkduster"/>
                    <a:cs typeface="Chalkduster"/>
                  </a:defRPr>
                </a:pPr>
                <a:endParaRPr lang="es-ES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</c:dLbls>
          <c:cat>
            <c:strRef>
              <c:f>Hoja1!$A$2:$A$4</c:f>
              <c:strCache>
                <c:ptCount val="3"/>
                <c:pt idx="0">
                  <c:v>SI</c:v>
                </c:pt>
                <c:pt idx="1">
                  <c:v>NO A VECES</c:v>
                </c:pt>
                <c:pt idx="2">
                  <c:v>NS / NC</c:v>
                </c:pt>
              </c:strCache>
            </c:strRef>
          </c:cat>
          <c:val>
            <c:numRef>
              <c:f>Hoja1!$B$2:$B$4</c:f>
              <c:numCache>
                <c:formatCode>General</c:formatCode>
                <c:ptCount val="3"/>
                <c:pt idx="0">
                  <c:v>92.31</c:v>
                </c:pt>
                <c:pt idx="1">
                  <c:v>4.609999999999998</c:v>
                </c:pt>
                <c:pt idx="2">
                  <c:v>3.08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>
        <c:manualLayout>
          <c:xMode val="edge"/>
          <c:yMode val="edge"/>
          <c:x val="0.6440727028102"/>
          <c:y val="0.0436915152834046"/>
          <c:w val="0.3559272971898"/>
          <c:h val="0.9126165935825"/>
        </c:manualLayout>
      </c:layout>
      <c:overlay val="0"/>
      <c:txPr>
        <a:bodyPr/>
        <a:lstStyle/>
        <a:p>
          <a:pPr>
            <a:defRPr sz="1000" b="1">
              <a:latin typeface="Chalkduster"/>
              <a:cs typeface="Chalkduster"/>
            </a:defRPr>
          </a:pPr>
          <a:endParaRPr lang="es-ES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s-ES"/>
    </a:p>
  </c:txPr>
  <c:externalData r:id="rId2">
    <c:autoUpdate val="0"/>
  </c:externalData>
</c:chartSpace>
</file>

<file path=ppt/charts/chart4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36"/>
    </mc:Choice>
    <mc:Fallback>
      <c:style val="36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Serie 1</c:v>
                </c:pt>
              </c:strCache>
            </c:strRef>
          </c:tx>
          <c:spPr>
            <a:solidFill>
              <a:schemeClr val="accent4">
                <a:lumMod val="60000"/>
                <a:lumOff val="40000"/>
              </a:schemeClr>
            </a:solidFill>
          </c:spPr>
          <c:invertIfNegative val="0"/>
          <c:dLbls>
            <c:txPr>
              <a:bodyPr/>
              <a:lstStyle/>
              <a:p>
                <a:pPr>
                  <a:defRPr sz="1000" b="1">
                    <a:latin typeface="Chalkduster"/>
                    <a:cs typeface="Chalkduster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Hoja1!$A$2:$A$5</c:f>
              <c:strCache>
                <c:ptCount val="4"/>
                <c:pt idx="0">
                  <c:v>Comentarios de casos exclusivamente</c:v>
                </c:pt>
                <c:pt idx="1">
                  <c:v>Cursos teóricos, seminarios</c:v>
                </c:pt>
                <c:pt idx="2">
                  <c:v>Ambos</c:v>
                </c:pt>
                <c:pt idx="3">
                  <c:v>Otros</c:v>
                </c:pt>
              </c:strCache>
            </c:strRef>
          </c:cat>
          <c:val>
            <c:numRef>
              <c:f>Hoja1!$B$2:$B$5</c:f>
              <c:numCache>
                <c:formatCode>General</c:formatCode>
                <c:ptCount val="4"/>
                <c:pt idx="0">
                  <c:v>24.85</c:v>
                </c:pt>
                <c:pt idx="1">
                  <c:v>17.92</c:v>
                </c:pt>
                <c:pt idx="2">
                  <c:v>52.02</c:v>
                </c:pt>
                <c:pt idx="3">
                  <c:v>5.21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111062424"/>
        <c:axId val="2111059368"/>
        <c:axId val="0"/>
      </c:bar3DChart>
      <c:catAx>
        <c:axId val="2111062424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800">
                <a:latin typeface="Chalkduster"/>
                <a:cs typeface="Chalkduster"/>
              </a:defRPr>
            </a:pPr>
            <a:endParaRPr lang="es-ES"/>
          </a:p>
        </c:txPr>
        <c:crossAx val="2111059368"/>
        <c:crosses val="autoZero"/>
        <c:auto val="1"/>
        <c:lblAlgn val="ctr"/>
        <c:lblOffset val="100"/>
        <c:noMultiLvlLbl val="0"/>
      </c:catAx>
      <c:valAx>
        <c:axId val="2111059368"/>
        <c:scaling>
          <c:orientation val="minMax"/>
          <c:max val="100.0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>
                <a:latin typeface="Chalkduster"/>
                <a:cs typeface="Chalkduster"/>
              </a:defRPr>
            </a:pPr>
            <a:endParaRPr lang="es-ES"/>
          </a:p>
        </c:txPr>
        <c:crossAx val="2111062424"/>
        <c:crosses val="autoZero"/>
        <c:crossBetween val="between"/>
        <c:majorUnit val="20.0"/>
        <c:minorUnit val="2.0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s-ES"/>
    </a:p>
  </c:txPr>
  <c:externalData r:id="rId2">
    <c:autoUpdate val="0"/>
  </c:externalData>
</c:chartSpace>
</file>

<file path=ppt/charts/chart4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Hoja1!$B$1</c:f>
              <c:strCache>
                <c:ptCount val="1"/>
                <c:pt idx="0">
                  <c:v>Columna1</c:v>
                </c:pt>
              </c:strCache>
            </c:strRef>
          </c:tx>
          <c:explosion val="25"/>
          <c:dPt>
            <c:idx val="0"/>
            <c:bubble3D val="0"/>
            <c:spPr>
              <a:solidFill>
                <a:schemeClr val="accent4">
                  <a:lumMod val="40000"/>
                  <a:lumOff val="60000"/>
                </a:schemeClr>
              </a:solidFill>
              <a:effectLst>
                <a:outerShdw blurRad="63500" dir="13500000" kx="2700000" rotWithShape="0">
                  <a:schemeClr val="accent4">
                    <a:lumMod val="60000"/>
                    <a:lumOff val="40000"/>
                    <a:alpha val="15000"/>
                  </a:schemeClr>
                </a:outerShdw>
              </a:effectLst>
            </c:spPr>
          </c:dPt>
          <c:dPt>
            <c:idx val="1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effectLst>
                <a:outerShdw blurRad="63500" dir="13500000" kx="2700000" rotWithShape="0">
                  <a:srgbClr val="FF6600">
                    <a:alpha val="15000"/>
                  </a:srgbClr>
                </a:outerShdw>
              </a:effectLst>
            </c:spPr>
          </c:dPt>
          <c:dPt>
            <c:idx val="2"/>
            <c:bubble3D val="0"/>
            <c:spPr>
              <a:solidFill>
                <a:schemeClr val="accent5">
                  <a:lumMod val="40000"/>
                  <a:lumOff val="60000"/>
                </a:schemeClr>
              </a:solidFill>
              <a:effectLst>
                <a:outerShdw blurRad="63500" dir="13500000" kx="2700000" rotWithShape="0">
                  <a:schemeClr val="accent6">
                    <a:lumMod val="75000"/>
                    <a:alpha val="15000"/>
                  </a:schemeClr>
                </a:outerShdw>
              </a:effectLst>
            </c:spPr>
          </c:dPt>
          <c:dPt>
            <c:idx val="3"/>
            <c:bubble3D val="0"/>
            <c:spPr>
              <a:solidFill>
                <a:schemeClr val="bg1">
                  <a:lumMod val="75000"/>
                </a:schemeClr>
              </a:solidFill>
              <a:effectLst>
                <a:outerShdw blurRad="63500" dir="13500000" kx="2700000" rotWithShape="0">
                  <a:srgbClr val="000000">
                    <a:alpha val="15000"/>
                  </a:srgbClr>
                </a:outerShdw>
              </a:effectLst>
            </c:spPr>
          </c:dPt>
          <c:dLbls>
            <c:txPr>
              <a:bodyPr/>
              <a:lstStyle/>
              <a:p>
                <a:pPr>
                  <a:defRPr sz="1200" b="1">
                    <a:latin typeface="Chalkduster"/>
                    <a:cs typeface="Chalkduster"/>
                  </a:defRPr>
                </a:pPr>
                <a:endParaRPr lang="es-ES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</c:dLbls>
          <c:cat>
            <c:strRef>
              <c:f>Hoja1!$A$2:$A$5</c:f>
              <c:strCache>
                <c:ptCount val="4"/>
                <c:pt idx="0">
                  <c:v>AUTOAPRENDIZAJE</c:v>
                </c:pt>
                <c:pt idx="1">
                  <c:v>SOCIEDAD CIENTIFICA</c:v>
                </c:pt>
                <c:pt idx="2">
                  <c:v>DPTO DE SALUD</c:v>
                </c:pt>
                <c:pt idx="3">
                  <c:v>OTRAS</c:v>
                </c:pt>
              </c:strCache>
            </c:strRef>
          </c:cat>
          <c:val>
            <c:numRef>
              <c:f>Hoja1!$B$2:$B$5</c:f>
              <c:numCache>
                <c:formatCode>General</c:formatCode>
                <c:ptCount val="4"/>
                <c:pt idx="0">
                  <c:v>44.44</c:v>
                </c:pt>
                <c:pt idx="1">
                  <c:v>28.72</c:v>
                </c:pt>
                <c:pt idx="2">
                  <c:v>22.22</c:v>
                </c:pt>
                <c:pt idx="3">
                  <c:v>4.619999999999996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>
        <c:manualLayout>
          <c:xMode val="edge"/>
          <c:yMode val="edge"/>
          <c:x val="0.6440727028102"/>
          <c:y val="0.0436915152834046"/>
          <c:w val="0.3559272971898"/>
          <c:h val="0.9126165935825"/>
        </c:manualLayout>
      </c:layout>
      <c:overlay val="0"/>
      <c:txPr>
        <a:bodyPr/>
        <a:lstStyle/>
        <a:p>
          <a:pPr>
            <a:defRPr sz="1200" b="1">
              <a:latin typeface="Chalkduster"/>
              <a:cs typeface="Chalkduster"/>
            </a:defRPr>
          </a:pPr>
          <a:endParaRPr lang="es-ES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s-E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32"/>
    </mc:Choice>
    <mc:Fallback>
      <c:style val="3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2007</c:v>
                </c:pt>
              </c:strCache>
            </c:strRef>
          </c:tx>
          <c:spPr>
            <a:solidFill>
              <a:schemeClr val="accent5">
                <a:lumMod val="20000"/>
                <a:lumOff val="80000"/>
              </a:schemeClr>
            </a:solidFill>
          </c:spPr>
          <c:invertIfNegative val="0"/>
          <c:dLbls>
            <c:txPr>
              <a:bodyPr/>
              <a:lstStyle/>
              <a:p>
                <a:pPr>
                  <a:defRPr sz="1000">
                    <a:latin typeface="Chalkduster"/>
                    <a:cs typeface="Chalkduster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Hoja1!$A$2:$A$5</c:f>
              <c:strCache>
                <c:ptCount val="4"/>
                <c:pt idx="0">
                  <c:v>&lt;10%</c:v>
                </c:pt>
                <c:pt idx="1">
                  <c:v>10-25%</c:v>
                </c:pt>
                <c:pt idx="2">
                  <c:v>26-50%</c:v>
                </c:pt>
                <c:pt idx="3">
                  <c:v>51-75%</c:v>
                </c:pt>
              </c:strCache>
            </c:strRef>
          </c:cat>
          <c:val>
            <c:numRef>
              <c:f>Hoja1!$B$2:$B$5</c:f>
              <c:numCache>
                <c:formatCode>General</c:formatCode>
                <c:ptCount val="4"/>
                <c:pt idx="0">
                  <c:v>15.0</c:v>
                </c:pt>
                <c:pt idx="1">
                  <c:v>65.0</c:v>
                </c:pt>
                <c:pt idx="2">
                  <c:v>17.0</c:v>
                </c:pt>
                <c:pt idx="3">
                  <c:v>3.0</c:v>
                </c:pt>
              </c:numCache>
            </c:numRef>
          </c:val>
        </c:ser>
        <c:ser>
          <c:idx val="1"/>
          <c:order val="1"/>
          <c:tx>
            <c:strRef>
              <c:f>Hoja1!$C$1</c:f>
              <c:strCache>
                <c:ptCount val="1"/>
                <c:pt idx="0">
                  <c:v>2017</c:v>
                </c:pt>
              </c:strCache>
            </c:strRef>
          </c:tx>
          <c:spPr>
            <a:solidFill>
              <a:schemeClr val="accent5">
                <a:lumMod val="60000"/>
                <a:lumOff val="40000"/>
              </a:schemeClr>
            </a:solidFill>
          </c:spPr>
          <c:invertIfNegative val="0"/>
          <c:cat>
            <c:strRef>
              <c:f>Hoja1!$A$2:$A$5</c:f>
              <c:strCache>
                <c:ptCount val="4"/>
                <c:pt idx="0">
                  <c:v>&lt;10%</c:v>
                </c:pt>
                <c:pt idx="1">
                  <c:v>10-25%</c:v>
                </c:pt>
                <c:pt idx="2">
                  <c:v>26-50%</c:v>
                </c:pt>
                <c:pt idx="3">
                  <c:v>51-75%</c:v>
                </c:pt>
              </c:strCache>
            </c:strRef>
          </c:cat>
          <c:val>
            <c:numRef>
              <c:f>Hoja1!$C$2:$C$5</c:f>
              <c:numCache>
                <c:formatCode>General</c:formatCode>
                <c:ptCount val="4"/>
                <c:pt idx="0">
                  <c:v>8.0</c:v>
                </c:pt>
                <c:pt idx="1">
                  <c:v>54.0</c:v>
                </c:pt>
                <c:pt idx="2">
                  <c:v>32.0</c:v>
                </c:pt>
                <c:pt idx="3">
                  <c:v>6.0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106511704"/>
        <c:axId val="2109964616"/>
      </c:barChart>
      <c:catAx>
        <c:axId val="2106511704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800">
                <a:latin typeface="Chalkduster"/>
                <a:cs typeface="Chalkduster"/>
              </a:defRPr>
            </a:pPr>
            <a:endParaRPr lang="es-ES"/>
          </a:p>
        </c:txPr>
        <c:crossAx val="2109964616"/>
        <c:crosses val="autoZero"/>
        <c:auto val="1"/>
        <c:lblAlgn val="ctr"/>
        <c:lblOffset val="100"/>
        <c:noMultiLvlLbl val="0"/>
      </c:catAx>
      <c:valAx>
        <c:axId val="210996461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>
                <a:latin typeface="Chalkduster"/>
                <a:cs typeface="Chalkduster"/>
              </a:defRPr>
            </a:pPr>
            <a:endParaRPr lang="es-ES"/>
          </a:p>
        </c:txPr>
        <c:crossAx val="2106511704"/>
        <c:crosses val="autoZero"/>
        <c:crossBetween val="between"/>
      </c:valAx>
    </c:plotArea>
    <c:legend>
      <c:legendPos val="r"/>
      <c:layout/>
      <c:overlay val="0"/>
      <c:txPr>
        <a:bodyPr/>
        <a:lstStyle/>
        <a:p>
          <a:pPr>
            <a:defRPr b="1">
              <a:latin typeface="Chalkduster"/>
              <a:cs typeface="Chalkduster"/>
            </a:defRPr>
          </a:pPr>
          <a:endParaRPr lang="es-ES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s-E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Hoja1!$B$1</c:f>
              <c:strCache>
                <c:ptCount val="1"/>
                <c:pt idx="0">
                  <c:v>Columna1</c:v>
                </c:pt>
              </c:strCache>
            </c:strRef>
          </c:tx>
          <c:explosion val="25"/>
          <c:dPt>
            <c:idx val="0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effectLst>
                <a:outerShdw blurRad="63500" dir="13500000" kx="2700000" rotWithShape="0">
                  <a:schemeClr val="accent4">
                    <a:lumMod val="60000"/>
                    <a:lumOff val="40000"/>
                    <a:alpha val="15000"/>
                  </a:schemeClr>
                </a:outerShdw>
              </a:effectLst>
            </c:spPr>
          </c:dPt>
          <c:dPt>
            <c:idx val="1"/>
            <c:bubble3D val="0"/>
            <c:spPr>
              <a:solidFill>
                <a:srgbClr val="FF6600"/>
              </a:solidFill>
              <a:effectLst>
                <a:outerShdw blurRad="63500" dir="13500000" kx="2700000" rotWithShape="0">
                  <a:srgbClr val="FF6600">
                    <a:alpha val="15000"/>
                  </a:srgbClr>
                </a:outerShdw>
              </a:effectLst>
            </c:spPr>
          </c:dPt>
          <c:dPt>
            <c:idx val="2"/>
            <c:bubble3D val="0"/>
            <c:spPr>
              <a:solidFill>
                <a:schemeClr val="accent6">
                  <a:lumMod val="75000"/>
                </a:schemeClr>
              </a:solidFill>
              <a:effectLst>
                <a:outerShdw blurRad="63500" dir="13500000" kx="2700000" rotWithShape="0">
                  <a:schemeClr val="accent6">
                    <a:lumMod val="75000"/>
                    <a:alpha val="15000"/>
                  </a:schemeClr>
                </a:outerShdw>
              </a:effectLst>
            </c:spPr>
          </c:dPt>
          <c:dPt>
            <c:idx val="3"/>
            <c:bubble3D val="0"/>
            <c:spPr>
              <a:solidFill>
                <a:srgbClr val="3366FF"/>
              </a:solidFill>
              <a:effectLst>
                <a:outerShdw blurRad="63500" dir="13500000" kx="2700000" rotWithShape="0">
                  <a:srgbClr val="000000">
                    <a:alpha val="15000"/>
                  </a:srgbClr>
                </a:outerShdw>
              </a:effectLst>
            </c:spPr>
          </c:dPt>
          <c:dLbls>
            <c:txPr>
              <a:bodyPr/>
              <a:lstStyle/>
              <a:p>
                <a:pPr>
                  <a:defRPr sz="1400" b="1">
                    <a:latin typeface="Chalkduster"/>
                    <a:cs typeface="Chalkduster"/>
                  </a:defRPr>
                </a:pPr>
                <a:endParaRPr lang="es-ES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</c:dLbls>
          <c:cat>
            <c:strRef>
              <c:f>Hoja1!$A$2:$A$5</c:f>
              <c:strCache>
                <c:ptCount val="4"/>
                <c:pt idx="0">
                  <c:v>25-34 años</c:v>
                </c:pt>
                <c:pt idx="1">
                  <c:v>36-50 años</c:v>
                </c:pt>
                <c:pt idx="2">
                  <c:v>51-65 años</c:v>
                </c:pt>
                <c:pt idx="3">
                  <c:v>&gt;65 años</c:v>
                </c:pt>
              </c:strCache>
            </c:strRef>
          </c:cat>
          <c:val>
            <c:numRef>
              <c:f>Hoja1!$B$2:$B$5</c:f>
              <c:numCache>
                <c:formatCode>General</c:formatCode>
                <c:ptCount val="4"/>
                <c:pt idx="0">
                  <c:v>8.95</c:v>
                </c:pt>
                <c:pt idx="1">
                  <c:v>53.73</c:v>
                </c:pt>
                <c:pt idx="2">
                  <c:v>32.84</c:v>
                </c:pt>
                <c:pt idx="3">
                  <c:v>4.48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>
        <c:manualLayout>
          <c:xMode val="edge"/>
          <c:yMode val="edge"/>
          <c:x val="0.6440727028102"/>
          <c:y val="0.0436915152834046"/>
          <c:w val="0.3559272971898"/>
          <c:h val="0.9126165935825"/>
        </c:manualLayout>
      </c:layout>
      <c:overlay val="0"/>
      <c:txPr>
        <a:bodyPr/>
        <a:lstStyle/>
        <a:p>
          <a:pPr>
            <a:defRPr>
              <a:latin typeface="Chalkduster"/>
              <a:cs typeface="Chalkduster"/>
            </a:defRPr>
          </a:pPr>
          <a:endParaRPr lang="es-ES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s-ES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32"/>
    </mc:Choice>
    <mc:Fallback>
      <c:style val="3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2007</c:v>
                </c:pt>
              </c:strCache>
            </c:strRef>
          </c:tx>
          <c:spPr>
            <a:solidFill>
              <a:schemeClr val="accent5">
                <a:lumMod val="20000"/>
                <a:lumOff val="80000"/>
              </a:schemeClr>
            </a:solidFill>
          </c:spPr>
          <c:invertIfNegative val="0"/>
          <c:dLbls>
            <c:dLbl>
              <c:idx val="0"/>
              <c:spPr/>
              <c:txPr>
                <a:bodyPr/>
                <a:lstStyle/>
                <a:p>
                  <a:pPr>
                    <a:defRPr sz="1000">
                      <a:latin typeface="Chalkduster"/>
                      <a:cs typeface="Chalkduster"/>
                    </a:defRPr>
                  </a:pPr>
                  <a:endParaRPr lang="es-E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0.0167609110478984"/>
                  <c:y val="0.013135711552186"/>
                </c:manualLayout>
              </c:layout>
              <c:spPr/>
              <c:txPr>
                <a:bodyPr/>
                <a:lstStyle/>
                <a:p>
                  <a:pPr>
                    <a:defRPr sz="1000">
                      <a:latin typeface="Chalkduster"/>
                      <a:cs typeface="Chalkduster"/>
                    </a:defRPr>
                  </a:pPr>
                  <a:endParaRPr lang="es-E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spPr/>
              <c:txPr>
                <a:bodyPr/>
                <a:lstStyle/>
                <a:p>
                  <a:pPr>
                    <a:defRPr sz="1000">
                      <a:latin typeface="Chalkduster"/>
                      <a:cs typeface="Chalkduster"/>
                    </a:defRPr>
                  </a:pPr>
                  <a:endParaRPr lang="es-E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spPr/>
              <c:txPr>
                <a:bodyPr/>
                <a:lstStyle/>
                <a:p>
                  <a:pPr>
                    <a:defRPr sz="1000">
                      <a:latin typeface="Chalkduster"/>
                      <a:cs typeface="Chalkduster"/>
                    </a:defRPr>
                  </a:pPr>
                  <a:endParaRPr lang="es-E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>
                    <a:latin typeface="Chalkduster"/>
                    <a:cs typeface="Chalkduster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Hoja1!$A$2:$A$5</c:f>
              <c:strCache>
                <c:ptCount val="4"/>
                <c:pt idx="0">
                  <c:v>25-34 anys</c:v>
                </c:pt>
                <c:pt idx="1">
                  <c:v>36-50 anys</c:v>
                </c:pt>
                <c:pt idx="2">
                  <c:v>50-65 anys</c:v>
                </c:pt>
                <c:pt idx="3">
                  <c:v>&gt;65 años</c:v>
                </c:pt>
              </c:strCache>
            </c:strRef>
          </c:cat>
          <c:val>
            <c:numRef>
              <c:f>Hoja1!$B$2:$B$5</c:f>
              <c:numCache>
                <c:formatCode>General</c:formatCode>
                <c:ptCount val="4"/>
                <c:pt idx="0">
                  <c:v>6.0</c:v>
                </c:pt>
                <c:pt idx="1">
                  <c:v>58.0</c:v>
                </c:pt>
                <c:pt idx="2">
                  <c:v>36.0</c:v>
                </c:pt>
                <c:pt idx="3">
                  <c:v>0.0</c:v>
                </c:pt>
              </c:numCache>
            </c:numRef>
          </c:val>
        </c:ser>
        <c:ser>
          <c:idx val="1"/>
          <c:order val="1"/>
          <c:tx>
            <c:strRef>
              <c:f>Hoja1!$C$1</c:f>
              <c:strCache>
                <c:ptCount val="1"/>
                <c:pt idx="0">
                  <c:v>2017</c:v>
                </c:pt>
              </c:strCache>
            </c:strRef>
          </c:tx>
          <c:spPr>
            <a:solidFill>
              <a:schemeClr val="accent5">
                <a:lumMod val="60000"/>
                <a:lumOff val="40000"/>
              </a:schemeClr>
            </a:solidFill>
          </c:spPr>
          <c:invertIfNegative val="0"/>
          <c:cat>
            <c:strRef>
              <c:f>Hoja1!$A$2:$A$5</c:f>
              <c:strCache>
                <c:ptCount val="4"/>
                <c:pt idx="0">
                  <c:v>25-34 anys</c:v>
                </c:pt>
                <c:pt idx="1">
                  <c:v>36-50 anys</c:v>
                </c:pt>
                <c:pt idx="2">
                  <c:v>50-65 anys</c:v>
                </c:pt>
                <c:pt idx="3">
                  <c:v>&gt;65 años</c:v>
                </c:pt>
              </c:strCache>
            </c:strRef>
          </c:cat>
          <c:val>
            <c:numRef>
              <c:f>Hoja1!$C$2:$C$5</c:f>
              <c:numCache>
                <c:formatCode>General</c:formatCode>
                <c:ptCount val="4"/>
                <c:pt idx="0">
                  <c:v>9.0</c:v>
                </c:pt>
                <c:pt idx="1">
                  <c:v>56.0</c:v>
                </c:pt>
                <c:pt idx="2">
                  <c:v>35.0</c:v>
                </c:pt>
                <c:pt idx="3">
                  <c:v>0.0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108469688"/>
        <c:axId val="2108472808"/>
      </c:barChart>
      <c:catAx>
        <c:axId val="2108469688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000">
                <a:latin typeface="Chalkduster"/>
                <a:cs typeface="Chalkduster"/>
              </a:defRPr>
            </a:pPr>
            <a:endParaRPr lang="es-ES"/>
          </a:p>
        </c:txPr>
        <c:crossAx val="2108472808"/>
        <c:crosses val="autoZero"/>
        <c:auto val="1"/>
        <c:lblAlgn val="ctr"/>
        <c:lblOffset val="100"/>
        <c:noMultiLvlLbl val="0"/>
      </c:catAx>
      <c:valAx>
        <c:axId val="210847280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>
                <a:latin typeface="Chalkduster"/>
                <a:cs typeface="Chalkduster"/>
              </a:defRPr>
            </a:pPr>
            <a:endParaRPr lang="es-ES"/>
          </a:p>
        </c:txPr>
        <c:crossAx val="2108469688"/>
        <c:crosses val="autoZero"/>
        <c:crossBetween val="between"/>
      </c:valAx>
    </c:plotArea>
    <c:legend>
      <c:legendPos val="r"/>
      <c:layout/>
      <c:overlay val="0"/>
      <c:txPr>
        <a:bodyPr/>
        <a:lstStyle/>
        <a:p>
          <a:pPr>
            <a:defRPr b="1">
              <a:latin typeface="Chalkduster"/>
              <a:cs typeface="Chalkduster"/>
            </a:defRPr>
          </a:pPr>
          <a:endParaRPr lang="es-ES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s-ES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Depresión</c:v>
                </c:pt>
              </c:strCache>
            </c:strRef>
          </c:tx>
          <c:spPr>
            <a:solidFill>
              <a:schemeClr val="accent3">
                <a:lumMod val="75000"/>
              </a:schemeClr>
            </a:solidFill>
          </c:spPr>
          <c:invertIfNegative val="0"/>
          <c:dLbls>
            <c:txPr>
              <a:bodyPr/>
              <a:lstStyle/>
              <a:p>
                <a:pPr>
                  <a:defRPr sz="1000" b="1">
                    <a:latin typeface="Chalkduster"/>
                    <a:cs typeface="Chalkduster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Hoja1!$A$2</c:f>
              <c:strCache>
                <c:ptCount val="1"/>
                <c:pt idx="0">
                  <c:v>Categoría 1</c:v>
                </c:pt>
              </c:strCache>
            </c:strRef>
          </c:cat>
          <c:val>
            <c:numRef>
              <c:f>Hoja1!$B$2</c:f>
              <c:numCache>
                <c:formatCode>General</c:formatCode>
                <c:ptCount val="1"/>
                <c:pt idx="0">
                  <c:v>21.12</c:v>
                </c:pt>
              </c:numCache>
            </c:numRef>
          </c:val>
        </c:ser>
        <c:ser>
          <c:idx val="1"/>
          <c:order val="1"/>
          <c:tx>
            <c:strRef>
              <c:f>Hoja1!$C$1</c:f>
              <c:strCache>
                <c:ptCount val="1"/>
                <c:pt idx="0">
                  <c:v>Ansiedad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</c:spPr>
          <c:invertIfNegative val="0"/>
          <c:dLbls>
            <c:txPr>
              <a:bodyPr/>
              <a:lstStyle/>
              <a:p>
                <a:pPr>
                  <a:defRPr sz="1000" b="1">
                    <a:latin typeface="Chalkduster"/>
                    <a:cs typeface="Chalkduster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Hoja1!$A$2</c:f>
              <c:strCache>
                <c:ptCount val="1"/>
                <c:pt idx="0">
                  <c:v>Categoría 1</c:v>
                </c:pt>
              </c:strCache>
            </c:strRef>
          </c:cat>
          <c:val>
            <c:numRef>
              <c:f>Hoja1!$C$2</c:f>
              <c:numCache>
                <c:formatCode>General</c:formatCode>
                <c:ptCount val="1"/>
                <c:pt idx="0">
                  <c:v>49.3</c:v>
                </c:pt>
              </c:numCache>
            </c:numRef>
          </c:val>
        </c:ser>
        <c:ser>
          <c:idx val="2"/>
          <c:order val="2"/>
          <c:tx>
            <c:strRef>
              <c:f>Hoja1!$D$1</c:f>
              <c:strCache>
                <c:ptCount val="1"/>
                <c:pt idx="0">
                  <c:v>Distimia</c:v>
                </c:pt>
              </c:strCache>
            </c:strRef>
          </c:tx>
          <c:spPr>
            <a:solidFill>
              <a:schemeClr val="bg2">
                <a:lumMod val="75000"/>
              </a:schemeClr>
            </a:solidFill>
          </c:spPr>
          <c:invertIfNegative val="0"/>
          <c:dLbls>
            <c:txPr>
              <a:bodyPr/>
              <a:lstStyle/>
              <a:p>
                <a:pPr>
                  <a:defRPr sz="1000" b="1"/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Hoja1!$A$2</c:f>
              <c:strCache>
                <c:ptCount val="1"/>
                <c:pt idx="0">
                  <c:v>Categoría 1</c:v>
                </c:pt>
              </c:strCache>
            </c:strRef>
          </c:cat>
          <c:val>
            <c:numRef>
              <c:f>Hoja1!$D$2</c:f>
              <c:numCache>
                <c:formatCode>General</c:formatCode>
                <c:ptCount val="1"/>
                <c:pt idx="0">
                  <c:v>0.0</c:v>
                </c:pt>
              </c:numCache>
            </c:numRef>
          </c:val>
        </c:ser>
        <c:ser>
          <c:idx val="3"/>
          <c:order val="3"/>
          <c:tx>
            <c:strRef>
              <c:f>Hoja1!$E$1</c:f>
              <c:strCache>
                <c:ptCount val="1"/>
                <c:pt idx="0">
                  <c:v>T. Adaptativos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</c:spPr>
          <c:invertIfNegative val="0"/>
          <c:dLbls>
            <c:txPr>
              <a:bodyPr/>
              <a:lstStyle/>
              <a:p>
                <a:pPr>
                  <a:defRPr sz="1000" b="1">
                    <a:latin typeface="Chalkduster"/>
                    <a:cs typeface="Chalkduster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Hoja1!$A$2</c:f>
              <c:strCache>
                <c:ptCount val="1"/>
                <c:pt idx="0">
                  <c:v>Categoría 1</c:v>
                </c:pt>
              </c:strCache>
            </c:strRef>
          </c:cat>
          <c:val>
            <c:numRef>
              <c:f>Hoja1!$E$2</c:f>
              <c:numCache>
                <c:formatCode>General</c:formatCode>
                <c:ptCount val="1"/>
                <c:pt idx="0">
                  <c:v>25.35</c:v>
                </c:pt>
              </c:numCache>
            </c:numRef>
          </c:val>
        </c:ser>
        <c:ser>
          <c:idx val="4"/>
          <c:order val="4"/>
          <c:tx>
            <c:strRef>
              <c:f>Hoja1!$F$1</c:f>
              <c:strCache>
                <c:ptCount val="1"/>
                <c:pt idx="0">
                  <c:v>Somatización</c:v>
                </c:pt>
              </c:strCache>
            </c:strRef>
          </c:tx>
          <c:spPr>
            <a:solidFill>
              <a:schemeClr val="accent6">
                <a:lumMod val="60000"/>
                <a:lumOff val="40000"/>
              </a:schemeClr>
            </a:solidFill>
          </c:spPr>
          <c:invertIfNegative val="0"/>
          <c:dLbls>
            <c:txPr>
              <a:bodyPr/>
              <a:lstStyle/>
              <a:p>
                <a:pPr>
                  <a:defRPr sz="800" b="1">
                    <a:latin typeface="Chalkduster"/>
                    <a:cs typeface="Chalkduster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Hoja1!$A$2</c:f>
              <c:strCache>
                <c:ptCount val="1"/>
                <c:pt idx="0">
                  <c:v>Categoría 1</c:v>
                </c:pt>
              </c:strCache>
            </c:strRef>
          </c:cat>
          <c:val>
            <c:numRef>
              <c:f>Hoja1!$F$2</c:f>
              <c:numCache>
                <c:formatCode>General</c:formatCode>
                <c:ptCount val="1"/>
                <c:pt idx="0">
                  <c:v>1.41</c:v>
                </c:pt>
              </c:numCache>
            </c:numRef>
          </c:val>
        </c:ser>
        <c:ser>
          <c:idx val="5"/>
          <c:order val="5"/>
          <c:tx>
            <c:strRef>
              <c:f>Hoja1!$G$1</c:f>
              <c:strCache>
                <c:ptCount val="1"/>
                <c:pt idx="0">
                  <c:v>T. Personalidad</c:v>
                </c:pt>
              </c:strCache>
            </c:strRef>
          </c:tx>
          <c:spPr>
            <a:solidFill>
              <a:schemeClr val="tx2">
                <a:lumMod val="25000"/>
                <a:lumOff val="75000"/>
              </a:schemeClr>
            </a:solidFill>
          </c:spPr>
          <c:invertIfNegative val="0"/>
          <c:dLbls>
            <c:txPr>
              <a:bodyPr/>
              <a:lstStyle/>
              <a:p>
                <a:pPr>
                  <a:defRPr sz="800" b="1">
                    <a:latin typeface="Chalkduster"/>
                    <a:cs typeface="Chalkduster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Hoja1!$A$2</c:f>
              <c:strCache>
                <c:ptCount val="1"/>
                <c:pt idx="0">
                  <c:v>Categoría 1</c:v>
                </c:pt>
              </c:strCache>
            </c:strRef>
          </c:cat>
          <c:val>
            <c:numRef>
              <c:f>Hoja1!$G$2</c:f>
              <c:numCache>
                <c:formatCode>General</c:formatCode>
                <c:ptCount val="1"/>
                <c:pt idx="0">
                  <c:v>1.41</c:v>
                </c:pt>
              </c:numCache>
            </c:numRef>
          </c:val>
        </c:ser>
        <c:ser>
          <c:idx val="6"/>
          <c:order val="6"/>
          <c:tx>
            <c:strRef>
              <c:f>Hoja1!$H$1</c:f>
              <c:strCache>
                <c:ptCount val="1"/>
                <c:pt idx="0">
                  <c:v>Insomnio</c:v>
                </c:pt>
              </c:strCache>
            </c:strRef>
          </c:tx>
          <c:spPr>
            <a:solidFill>
              <a:schemeClr val="bg2"/>
            </a:solidFill>
          </c:spPr>
          <c:invertIfNegative val="0"/>
          <c:dLbls>
            <c:txPr>
              <a:bodyPr/>
              <a:lstStyle/>
              <a:p>
                <a:pPr>
                  <a:defRPr sz="800" b="1">
                    <a:latin typeface="Chalkduster"/>
                    <a:cs typeface="Chalkduster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Hoja1!$A$2</c:f>
              <c:strCache>
                <c:ptCount val="1"/>
                <c:pt idx="0">
                  <c:v>Categoría 1</c:v>
                </c:pt>
              </c:strCache>
            </c:strRef>
          </c:cat>
          <c:val>
            <c:numRef>
              <c:f>Hoja1!$H$2</c:f>
              <c:numCache>
                <c:formatCode>General</c:formatCode>
                <c:ptCount val="1"/>
                <c:pt idx="0">
                  <c:v>1.41</c:v>
                </c:pt>
              </c:numCache>
            </c:numRef>
          </c:val>
        </c:ser>
        <c:ser>
          <c:idx val="7"/>
          <c:order val="7"/>
          <c:tx>
            <c:strRef>
              <c:f>Hoja1!$I$1</c:f>
              <c:strCache>
                <c:ptCount val="1"/>
                <c:pt idx="0">
                  <c:v>T. Psicóticos</c:v>
                </c:pt>
              </c:strCache>
            </c:strRef>
          </c:tx>
          <c:spPr>
            <a:solidFill>
              <a:schemeClr val="accent4">
                <a:lumMod val="60000"/>
                <a:lumOff val="40000"/>
              </a:schemeClr>
            </a:solidFill>
          </c:spPr>
          <c:invertIfNegative val="0"/>
          <c:dLbls>
            <c:txPr>
              <a:bodyPr/>
              <a:lstStyle/>
              <a:p>
                <a:pPr>
                  <a:defRPr sz="800" b="1">
                    <a:latin typeface="Chalkduster"/>
                    <a:cs typeface="Chalkduster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Hoja1!$A$2</c:f>
              <c:strCache>
                <c:ptCount val="1"/>
                <c:pt idx="0">
                  <c:v>Categoría 1</c:v>
                </c:pt>
              </c:strCache>
            </c:strRef>
          </c:cat>
          <c:val>
            <c:numRef>
              <c:f>Hoja1!$I$2</c:f>
              <c:numCache>
                <c:formatCode>General</c:formatCode>
                <c:ptCount val="1"/>
                <c:pt idx="0">
                  <c:v>0.0</c:v>
                </c:pt>
              </c:numCache>
            </c:numRef>
          </c:val>
        </c:ser>
        <c:ser>
          <c:idx val="8"/>
          <c:order val="8"/>
          <c:tx>
            <c:strRef>
              <c:f>Hoja1!$J$1</c:f>
              <c:strCache>
                <c:ptCount val="1"/>
                <c:pt idx="0">
                  <c:v>Adicciones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</c:spPr>
          <c:invertIfNegative val="0"/>
          <c:dLbls>
            <c:txPr>
              <a:bodyPr/>
              <a:lstStyle/>
              <a:p>
                <a:pPr>
                  <a:defRPr sz="800" b="1">
                    <a:latin typeface="Chalkduster"/>
                    <a:cs typeface="Chalkduster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Hoja1!$A$2</c:f>
              <c:strCache>
                <c:ptCount val="1"/>
                <c:pt idx="0">
                  <c:v>Categoría 1</c:v>
                </c:pt>
              </c:strCache>
            </c:strRef>
          </c:cat>
          <c:val>
            <c:numRef>
              <c:f>Hoja1!$J$2</c:f>
              <c:numCache>
                <c:formatCode>General</c:formatCode>
                <c:ptCount val="1"/>
                <c:pt idx="0">
                  <c:v>0.0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108259128"/>
        <c:axId val="2108262104"/>
      </c:barChart>
      <c:catAx>
        <c:axId val="2108259128"/>
        <c:scaling>
          <c:orientation val="minMax"/>
        </c:scaling>
        <c:delete val="1"/>
        <c:axPos val="b"/>
        <c:majorTickMark val="out"/>
        <c:minorTickMark val="none"/>
        <c:tickLblPos val="nextTo"/>
        <c:crossAx val="2108262104"/>
        <c:crosses val="autoZero"/>
        <c:auto val="1"/>
        <c:lblAlgn val="ctr"/>
        <c:lblOffset val="100"/>
        <c:noMultiLvlLbl val="0"/>
      </c:catAx>
      <c:valAx>
        <c:axId val="210826210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>
                <a:latin typeface="Chalkduster"/>
                <a:cs typeface="Chalkduster"/>
              </a:defRPr>
            </a:pPr>
            <a:endParaRPr lang="es-ES"/>
          </a:p>
        </c:txPr>
        <c:crossAx val="2108259128"/>
        <c:crosses val="autoZero"/>
        <c:crossBetween val="between"/>
      </c:valAx>
    </c:plotArea>
    <c:legend>
      <c:legendPos val="r"/>
      <c:layout/>
      <c:overlay val="0"/>
      <c:txPr>
        <a:bodyPr/>
        <a:lstStyle/>
        <a:p>
          <a:pPr>
            <a:defRPr sz="1200">
              <a:latin typeface="Chalkduster"/>
              <a:cs typeface="Chalkduster"/>
            </a:defRPr>
          </a:pPr>
          <a:endParaRPr lang="es-ES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s-ES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36"/>
    </mc:Choice>
    <mc:Fallback>
      <c:style val="36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Serie 1</c:v>
                </c:pt>
              </c:strCache>
            </c:strRef>
          </c:tx>
          <c:spPr>
            <a:solidFill>
              <a:schemeClr val="accent4">
                <a:lumMod val="60000"/>
                <a:lumOff val="40000"/>
              </a:schemeClr>
            </a:solidFill>
          </c:spPr>
          <c:invertIfNegative val="0"/>
          <c:dLbls>
            <c:txPr>
              <a:bodyPr/>
              <a:lstStyle/>
              <a:p>
                <a:pPr>
                  <a:defRPr sz="1000" b="1">
                    <a:latin typeface="Chalkduster"/>
                    <a:cs typeface="Chalkduster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Hoja1!$A$2:$A$6</c:f>
              <c:strCache>
                <c:ptCount val="5"/>
                <c:pt idx="0">
                  <c:v>&lt;10%</c:v>
                </c:pt>
                <c:pt idx="1">
                  <c:v>10-25%</c:v>
                </c:pt>
                <c:pt idx="2">
                  <c:v>26-50%</c:v>
                </c:pt>
                <c:pt idx="3">
                  <c:v>51-75%</c:v>
                </c:pt>
                <c:pt idx="4">
                  <c:v>&gt;75%</c:v>
                </c:pt>
              </c:strCache>
            </c:strRef>
          </c:cat>
          <c:val>
            <c:numRef>
              <c:f>Hoja1!$B$2:$B$6</c:f>
              <c:numCache>
                <c:formatCode>General</c:formatCode>
                <c:ptCount val="5"/>
                <c:pt idx="0">
                  <c:v>44.12</c:v>
                </c:pt>
                <c:pt idx="1">
                  <c:v>36.76</c:v>
                </c:pt>
                <c:pt idx="2">
                  <c:v>13.24</c:v>
                </c:pt>
                <c:pt idx="3">
                  <c:v>4.41</c:v>
                </c:pt>
                <c:pt idx="4">
                  <c:v>1.47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106091304"/>
        <c:axId val="2106094344"/>
        <c:axId val="0"/>
      </c:bar3DChart>
      <c:catAx>
        <c:axId val="2106091304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600">
                <a:latin typeface="Chalkduster"/>
                <a:cs typeface="Chalkduster"/>
              </a:defRPr>
            </a:pPr>
            <a:endParaRPr lang="es-ES"/>
          </a:p>
        </c:txPr>
        <c:crossAx val="2106094344"/>
        <c:crosses val="autoZero"/>
        <c:auto val="1"/>
        <c:lblAlgn val="ctr"/>
        <c:lblOffset val="100"/>
        <c:noMultiLvlLbl val="0"/>
      </c:catAx>
      <c:valAx>
        <c:axId val="2106094344"/>
        <c:scaling>
          <c:orientation val="minMax"/>
          <c:max val="100.0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>
                <a:latin typeface="Chalkduster"/>
                <a:cs typeface="Chalkduster"/>
              </a:defRPr>
            </a:pPr>
            <a:endParaRPr lang="es-ES"/>
          </a:p>
        </c:txPr>
        <c:crossAx val="2106091304"/>
        <c:crosses val="autoZero"/>
        <c:crossBetween val="between"/>
        <c:majorUnit val="20.0"/>
        <c:minorUnit val="2.0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s-ES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D40424-F484-0D40-AF0C-C4E38BC2FE1D}" type="datetimeFigureOut">
              <a:rPr lang="es-ES" smtClean="0"/>
              <a:t>7/12/17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30B51C-95A8-874D-859B-6806E3530450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610550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30B51C-95A8-874D-859B-6806E3530450}" type="slidenum">
              <a:rPr lang="es-ES" smtClean="0"/>
              <a:t>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627317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30B51C-95A8-874D-859B-6806E3530450}" type="slidenum">
              <a:rPr lang="es-ES" smtClean="0"/>
              <a:t>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76613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30B51C-95A8-874D-859B-6806E3530450}" type="slidenum">
              <a:rPr lang="es-ES" smtClean="0"/>
              <a:t>21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541231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/>
              <a:buChar char="•"/>
            </a:pPr>
            <a:r>
              <a:rPr lang="es-ES" dirty="0" smtClean="0"/>
              <a:t>Acuerdos interservicios</a:t>
            </a:r>
          </a:p>
          <a:p>
            <a:pPr marL="171450" indent="-171450">
              <a:buFont typeface="Arial"/>
              <a:buChar char="•"/>
            </a:pPr>
            <a:r>
              <a:rPr lang="es-ES" dirty="0" smtClean="0"/>
              <a:t>Entrevista clínica</a:t>
            </a:r>
          </a:p>
          <a:p>
            <a:pPr marL="171450" indent="-171450">
              <a:buFont typeface="Arial"/>
              <a:buChar char="•"/>
            </a:pPr>
            <a:r>
              <a:rPr lang="es-ES" dirty="0" smtClean="0"/>
              <a:t>…</a:t>
            </a:r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30B51C-95A8-874D-859B-6806E3530450}" type="slidenum">
              <a:rPr lang="es-ES" smtClean="0"/>
              <a:t>38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599186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s-E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s-E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522A3-2D26-4A81-AC4A-C64681FBAB74}" type="datetimeFigureOut">
              <a:rPr lang="es-ES" smtClean="0"/>
              <a:pPr/>
              <a:t>7/12/17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348C3-998E-4E19-AB7D-F79B220D9F22}" type="slidenum">
              <a:rPr lang="es-ES" smtClean="0"/>
              <a:pPr/>
              <a:t>‹Nr.›</a:t>
            </a:fld>
            <a:endParaRPr lang="es-E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8802" y="5285780"/>
            <a:ext cx="5274395" cy="1042590"/>
          </a:xfrm>
          <a:prstGeom prst="rect">
            <a:avLst/>
          </a:prstGeom>
        </p:spPr>
      </p:pic>
      <p:cxnSp>
        <p:nvCxnSpPr>
          <p:cNvPr id="9" name="Straight Connector 8"/>
          <p:cNvCxnSpPr/>
          <p:nvPr userDrawn="1"/>
        </p:nvCxnSpPr>
        <p:spPr>
          <a:xfrm>
            <a:off x="0" y="3561218"/>
            <a:ext cx="12192000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L-Shape 15"/>
          <p:cNvSpPr/>
          <p:nvPr userDrawn="1"/>
        </p:nvSpPr>
        <p:spPr>
          <a:xfrm rot="5400000">
            <a:off x="1344954" y="1004776"/>
            <a:ext cx="859971" cy="804408"/>
          </a:xfrm>
          <a:prstGeom prst="corner">
            <a:avLst>
              <a:gd name="adj1" fmla="val 17522"/>
              <a:gd name="adj2" fmla="val 16507"/>
            </a:avLst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7" name="L-Shape 16"/>
          <p:cNvSpPr/>
          <p:nvPr userDrawn="1"/>
        </p:nvSpPr>
        <p:spPr>
          <a:xfrm rot="16200000">
            <a:off x="9954418" y="4556581"/>
            <a:ext cx="859971" cy="804408"/>
          </a:xfrm>
          <a:prstGeom prst="corner">
            <a:avLst>
              <a:gd name="adj1" fmla="val 17522"/>
              <a:gd name="adj2" fmla="val 16507"/>
            </a:avLst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020872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E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E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522A3-2D26-4A81-AC4A-C64681FBAB74}" type="datetimeFigureOut">
              <a:rPr lang="es-ES" smtClean="0"/>
              <a:pPr/>
              <a:t>7/12/17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348C3-998E-4E19-AB7D-F79B220D9F22}" type="slidenum">
              <a:rPr lang="es-ES" smtClean="0"/>
              <a:pPr/>
              <a:t>‹Nr.›</a:t>
            </a:fld>
            <a:endParaRPr lang="es-E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1511968" y="3400025"/>
            <a:ext cx="3924566" cy="775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50085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s-E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E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522A3-2D26-4A81-AC4A-C64681FBAB74}" type="datetimeFigureOut">
              <a:rPr lang="es-ES" smtClean="0"/>
              <a:pPr/>
              <a:t>7/12/17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348C3-998E-4E19-AB7D-F79B220D9F22}" type="slidenum">
              <a:rPr lang="es-ES" smtClean="0"/>
              <a:pPr/>
              <a:t>‹Nr.›</a:t>
            </a:fld>
            <a:endParaRPr lang="es-E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1511968" y="1939522"/>
            <a:ext cx="3924566" cy="775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89708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E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E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522A3-2D26-4A81-AC4A-C64681FBAB74}" type="datetimeFigureOut">
              <a:rPr lang="es-ES" smtClean="0"/>
              <a:pPr/>
              <a:t>7/12/17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348C3-998E-4E19-AB7D-F79B220D9F22}" type="slidenum">
              <a:rPr lang="es-ES" smtClean="0"/>
              <a:pPr/>
              <a:t>‹Nr.›</a:t>
            </a:fld>
            <a:endParaRPr lang="es-E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3400" y="5968465"/>
            <a:ext cx="3924566" cy="775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39829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s-E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 i="1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522A3-2D26-4A81-AC4A-C64681FBAB74}" type="datetimeFigureOut">
              <a:rPr lang="es-ES" smtClean="0"/>
              <a:pPr/>
              <a:t>7/12/17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348C3-998E-4E19-AB7D-F79B220D9F22}" type="slidenum">
              <a:rPr lang="es-ES" smtClean="0"/>
              <a:pPr/>
              <a:t>‹Nr.›</a:t>
            </a:fld>
            <a:endParaRPr lang="es-E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3400" y="5968465"/>
            <a:ext cx="3924566" cy="775769"/>
          </a:xfrm>
          <a:prstGeom prst="rect">
            <a:avLst/>
          </a:prstGeom>
        </p:spPr>
      </p:pic>
      <p:sp>
        <p:nvSpPr>
          <p:cNvPr id="8" name="L-Shape 7"/>
          <p:cNvSpPr/>
          <p:nvPr userDrawn="1"/>
        </p:nvSpPr>
        <p:spPr>
          <a:xfrm rot="5400000">
            <a:off x="640331" y="1598729"/>
            <a:ext cx="859971" cy="804408"/>
          </a:xfrm>
          <a:prstGeom prst="corner">
            <a:avLst>
              <a:gd name="adj1" fmla="val 17522"/>
              <a:gd name="adj2" fmla="val 16507"/>
            </a:avLst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L-Shape 8"/>
          <p:cNvSpPr/>
          <p:nvPr userDrawn="1"/>
        </p:nvSpPr>
        <p:spPr>
          <a:xfrm rot="16200000">
            <a:off x="10678997" y="3863636"/>
            <a:ext cx="859971" cy="804408"/>
          </a:xfrm>
          <a:prstGeom prst="corner">
            <a:avLst>
              <a:gd name="adj1" fmla="val 17522"/>
              <a:gd name="adj2" fmla="val 16507"/>
            </a:avLst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238920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E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E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E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522A3-2D26-4A81-AC4A-C64681FBAB74}" type="datetimeFigureOut">
              <a:rPr lang="es-ES" smtClean="0"/>
              <a:pPr/>
              <a:t>7/12/17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348C3-998E-4E19-AB7D-F79B220D9F22}" type="slidenum">
              <a:rPr lang="es-ES" smtClean="0"/>
              <a:pPr/>
              <a:t>‹Nr.›</a:t>
            </a:fld>
            <a:endParaRPr lang="es-E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3400" y="5968465"/>
            <a:ext cx="3924566" cy="775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34890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s-E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E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E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522A3-2D26-4A81-AC4A-C64681FBAB74}" type="datetimeFigureOut">
              <a:rPr lang="es-ES" smtClean="0"/>
              <a:pPr/>
              <a:t>7/12/17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348C3-998E-4E19-AB7D-F79B220D9F22}" type="slidenum">
              <a:rPr lang="es-ES" smtClean="0"/>
              <a:pPr/>
              <a:t>‹Nr.›</a:t>
            </a:fld>
            <a:endParaRPr lang="es-ES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3400" y="5968465"/>
            <a:ext cx="3924566" cy="775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91601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E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522A3-2D26-4A81-AC4A-C64681FBAB74}" type="datetimeFigureOut">
              <a:rPr lang="es-ES" smtClean="0"/>
              <a:pPr/>
              <a:t>7/12/17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348C3-998E-4E19-AB7D-F79B220D9F22}" type="slidenum">
              <a:rPr lang="es-ES" smtClean="0"/>
              <a:pPr/>
              <a:t>‹Nr.›</a:t>
            </a:fld>
            <a:endParaRPr lang="es-ES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3400" y="5968465"/>
            <a:ext cx="3924566" cy="775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80375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522A3-2D26-4A81-AC4A-C64681FBAB74}" type="datetimeFigureOut">
              <a:rPr lang="es-ES" smtClean="0"/>
              <a:pPr/>
              <a:t>7/12/17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348C3-998E-4E19-AB7D-F79B220D9F22}" type="slidenum">
              <a:rPr lang="es-ES" smtClean="0"/>
              <a:pPr/>
              <a:t>‹Nr.›</a:t>
            </a:fld>
            <a:endParaRPr lang="es-ES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3400" y="5968465"/>
            <a:ext cx="3924566" cy="775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18857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s-E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E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522A3-2D26-4A81-AC4A-C64681FBAB74}" type="datetimeFigureOut">
              <a:rPr lang="es-ES" smtClean="0"/>
              <a:pPr/>
              <a:t>7/12/17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348C3-998E-4E19-AB7D-F79B220D9F22}" type="slidenum">
              <a:rPr lang="es-ES" smtClean="0"/>
              <a:pPr/>
              <a:t>‹Nr.›</a:t>
            </a:fld>
            <a:endParaRPr lang="es-E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3400" y="5968465"/>
            <a:ext cx="3924566" cy="775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65409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s-E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522A3-2D26-4A81-AC4A-C64681FBAB74}" type="datetimeFigureOut">
              <a:rPr lang="es-ES" smtClean="0"/>
              <a:pPr/>
              <a:t>7/12/17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348C3-998E-4E19-AB7D-F79B220D9F22}" type="slidenum">
              <a:rPr lang="es-ES" smtClean="0"/>
              <a:pPr/>
              <a:t>‹Nr.›</a:t>
            </a:fld>
            <a:endParaRPr lang="es-E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3400" y="5968465"/>
            <a:ext cx="3924566" cy="775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8077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s-E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E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3522A3-2D26-4A81-AC4A-C64681FBAB74}" type="datetimeFigureOut">
              <a:rPr lang="es-ES" smtClean="0"/>
              <a:pPr/>
              <a:t>7/12/17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6348C3-998E-4E19-AB7D-F79B220D9F22}" type="slidenum">
              <a:rPr lang="es-ES" smtClean="0"/>
              <a:pPr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820910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microsoft.com/office/2007/relationships/hdphoto" Target="../media/hdphoto1.wdp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chart" Target="../charts/chart9.xml"/><Relationship Id="rId3" Type="http://schemas.openxmlformats.org/officeDocument/2006/relationships/chart" Target="../charts/chart1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chart" Target="../charts/chart11.xml"/><Relationship Id="rId3" Type="http://schemas.openxmlformats.org/officeDocument/2006/relationships/chart" Target="../charts/char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chart" Target="../charts/chart13.xml"/><Relationship Id="rId3" Type="http://schemas.openxmlformats.org/officeDocument/2006/relationships/chart" Target="../charts/chart1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chart" Target="../charts/chart1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chart" Target="../charts/chart16.xml"/><Relationship Id="rId3" Type="http://schemas.openxmlformats.org/officeDocument/2006/relationships/chart" Target="../charts/chart1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chart" Target="../charts/chart18.xml"/><Relationship Id="rId3" Type="http://schemas.openxmlformats.org/officeDocument/2006/relationships/chart" Target="../charts/chart19.xml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4" Type="http://schemas.openxmlformats.org/officeDocument/2006/relationships/chart" Target="../charts/chart20.xml"/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9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chart" Target="../charts/chart2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2.xml"/><Relationship Id="rId4" Type="http://schemas.openxmlformats.org/officeDocument/2006/relationships/chart" Target="../charts/chart23.xml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chart" Target="../charts/chart2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chart" Target="../charts/chart2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chart" Target="../charts/chart2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chart" Target="../charts/chart2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chart" Target="../charts/chart28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chart" Target="../charts/chart29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chart" Target="../charts/chart30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chart" Target="../charts/chart3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chart" Target="../charts/chart1.xml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chart" Target="../charts/chart3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chart" Target="../charts/chart3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chart" Target="../charts/chart34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0.png"/><Relationship Id="rId3" Type="http://schemas.openxmlformats.org/officeDocument/2006/relationships/chart" Target="../charts/chart35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0.png"/><Relationship Id="rId3" Type="http://schemas.openxmlformats.org/officeDocument/2006/relationships/chart" Target="../charts/chart36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4" Type="http://schemas.openxmlformats.org/officeDocument/2006/relationships/chart" Target="../charts/chart38.xml"/><Relationship Id="rId1" Type="http://schemas.openxmlformats.org/officeDocument/2006/relationships/slideLayout" Target="../slideLayouts/slideLayout4.xml"/><Relationship Id="rId2" Type="http://schemas.openxmlformats.org/officeDocument/2006/relationships/chart" Target="../charts/chart3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4" Type="http://schemas.openxmlformats.org/officeDocument/2006/relationships/chart" Target="../charts/chart40.xml"/><Relationship Id="rId1" Type="http://schemas.openxmlformats.org/officeDocument/2006/relationships/slideLayout" Target="../slideLayouts/slideLayout4.xml"/><Relationship Id="rId2" Type="http://schemas.openxmlformats.org/officeDocument/2006/relationships/chart" Target="../charts/chart39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4" Type="http://schemas.openxmlformats.org/officeDocument/2006/relationships/chart" Target="../charts/chart42.xml"/><Relationship Id="rId1" Type="http://schemas.openxmlformats.org/officeDocument/2006/relationships/slideLayout" Target="../slideLayouts/slideLayout4.xml"/><Relationship Id="rId2" Type="http://schemas.openxmlformats.org/officeDocument/2006/relationships/chart" Target="../charts/chart4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3.xml"/><Relationship Id="rId4" Type="http://schemas.openxmlformats.org/officeDocument/2006/relationships/image" Target="../media/image10.png"/><Relationship Id="rId5" Type="http://schemas.openxmlformats.org/officeDocument/2006/relationships/chart" Target="../charts/chart44.xml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1.png"/><Relationship Id="rId3" Type="http://schemas.openxmlformats.org/officeDocument/2006/relationships/chart" Target="../charts/chart4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chart" Target="../charts/chart2.xml"/><Relationship Id="rId3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chart" Target="../charts/char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chart" Target="../charts/chart4.xml"/><Relationship Id="rId3" Type="http://schemas.openxmlformats.org/officeDocument/2006/relationships/chart" Target="../charts/char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chart" Target="../charts/chart6.xml"/><Relationship Id="rId5" Type="http://schemas.openxmlformats.org/officeDocument/2006/relationships/chart" Target="../charts/chart7.xml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8.png"/><Relationship Id="rId3" Type="http://schemas.openxmlformats.org/officeDocument/2006/relationships/chart" Target="../charts/char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s-ES_tradnl" sz="4800" b="1" dirty="0" smtClean="0"/>
              <a:t/>
            </a:r>
            <a:br>
              <a:rPr lang="es-ES_tradnl" sz="4800" b="1" dirty="0" smtClean="0"/>
            </a:br>
            <a:r>
              <a:rPr lang="es-ES_tradnl" sz="4800" b="1" dirty="0"/>
              <a:t/>
            </a:r>
            <a:br>
              <a:rPr lang="es-ES_tradnl" sz="4800" b="1" dirty="0"/>
            </a:br>
            <a:r>
              <a:rPr lang="es-ES_tradnl" sz="4800" b="1" dirty="0" smtClean="0"/>
              <a:t/>
            </a:r>
            <a:br>
              <a:rPr lang="es-ES_tradnl" sz="4800" b="1" dirty="0" smtClean="0"/>
            </a:br>
            <a:r>
              <a:rPr lang="es-ES_tradnl" sz="4800" b="1" dirty="0"/>
              <a:t/>
            </a:r>
            <a:br>
              <a:rPr lang="es-ES_tradnl" sz="4800" b="1" dirty="0"/>
            </a:br>
            <a:r>
              <a:rPr lang="es-ES_tradnl" sz="4800" b="1" dirty="0" smtClean="0"/>
              <a:t/>
            </a:r>
            <a:br>
              <a:rPr lang="es-ES_tradnl" sz="4800" b="1" dirty="0" smtClean="0"/>
            </a:br>
            <a:r>
              <a:rPr lang="es-ES_tradnl" sz="4800" b="1" dirty="0" smtClean="0"/>
              <a:t>EXPERIENCIA</a:t>
            </a:r>
            <a:br>
              <a:rPr lang="es-ES_tradnl" sz="4800" b="1" dirty="0" smtClean="0"/>
            </a:br>
            <a:r>
              <a:rPr lang="es-ES_tradnl" sz="4800" dirty="0" smtClean="0"/>
              <a:t> </a:t>
            </a:r>
            <a:r>
              <a:rPr lang="es-ES_tradnl" sz="4800" dirty="0"/>
              <a:t/>
            </a:r>
            <a:br>
              <a:rPr lang="es-ES_tradnl" sz="4800" dirty="0"/>
            </a:br>
            <a:r>
              <a:rPr lang="es-ES_tradnl" sz="4800" dirty="0" smtClean="0"/>
              <a:t>Encuesta </a:t>
            </a:r>
            <a:r>
              <a:rPr lang="es-ES_tradnl" sz="4800" dirty="0" err="1" smtClean="0"/>
              <a:t>AP_Salud</a:t>
            </a:r>
            <a:r>
              <a:rPr lang="es-ES_tradnl" sz="4800" dirty="0" smtClean="0"/>
              <a:t> Mental </a:t>
            </a:r>
            <a:endParaRPr lang="es-ES" sz="48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ES" dirty="0" smtClean="0"/>
              <a:t>24/11/2017 Colegio de Médicos de Valencia</a:t>
            </a:r>
          </a:p>
          <a:p>
            <a:endParaRPr lang="es-ES" dirty="0" smtClean="0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37139" y="4559619"/>
            <a:ext cx="6292382" cy="2032000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3">
            <a:lum bright="70000" contrast="-70000"/>
            <a:alphaModFix amt="3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Cutout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40563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b="1" dirty="0" smtClean="0"/>
              <a:t>APARTADO II</a:t>
            </a:r>
            <a:br>
              <a:rPr lang="es-ES" b="1" dirty="0" smtClean="0"/>
            </a:br>
            <a:r>
              <a:rPr lang="es-ES" sz="3600" b="1" dirty="0" smtClean="0"/>
              <a:t>ATENCIÓN A LA SALUD MENTAL DESDE ATENCIÓN PRIMARIA</a:t>
            </a:r>
            <a:endParaRPr lang="es-ES" sz="3600" b="1" dirty="0"/>
          </a:p>
        </p:txBody>
      </p:sp>
    </p:spTree>
    <p:extLst>
      <p:ext uri="{BB962C8B-B14F-4D97-AF65-F5344CB8AC3E}">
        <p14:creationId xmlns:p14="http://schemas.microsoft.com/office/powerpoint/2010/main" val="39646313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98447" y="365125"/>
            <a:ext cx="11993554" cy="1325563"/>
          </a:xfrm>
        </p:spPr>
        <p:txBody>
          <a:bodyPr>
            <a:noAutofit/>
          </a:bodyPr>
          <a:lstStyle/>
          <a:p>
            <a:r>
              <a:rPr lang="es-ES" sz="3600" b="1" dirty="0">
                <a:latin typeface="Chalkduster"/>
                <a:cs typeface="Chalkduster"/>
              </a:rPr>
              <a:t>7.- ¿Qué porcentaje de pacientes en los que </a:t>
            </a:r>
            <a:r>
              <a:rPr lang="es-ES" sz="3600" b="1" dirty="0" smtClean="0">
                <a:latin typeface="Chalkduster"/>
                <a:cs typeface="Chalkduster"/>
              </a:rPr>
              <a:t>detectas </a:t>
            </a:r>
            <a:r>
              <a:rPr lang="es-ES" sz="3600" b="1" dirty="0">
                <a:latin typeface="Chalkduster"/>
                <a:cs typeface="Chalkduster"/>
              </a:rPr>
              <a:t>problemas de salud mental </a:t>
            </a:r>
            <a:r>
              <a:rPr lang="es-ES" sz="3600" b="1" dirty="0" smtClean="0">
                <a:latin typeface="Chalkduster"/>
                <a:cs typeface="Chalkduster"/>
              </a:rPr>
              <a:t>derivas </a:t>
            </a:r>
            <a:r>
              <a:rPr lang="es-ES" sz="3600" b="1" dirty="0">
                <a:latin typeface="Chalkduster"/>
                <a:cs typeface="Chalkduster"/>
              </a:rPr>
              <a:t>a USM? </a:t>
            </a:r>
            <a:endParaRPr lang="es-ES" sz="3600" dirty="0">
              <a:latin typeface="Chalkduster"/>
              <a:cs typeface="Chalkduster"/>
            </a:endParaRPr>
          </a:p>
        </p:txBody>
      </p:sp>
      <p:graphicFrame>
        <p:nvGraphicFramePr>
          <p:cNvPr id="5" name="Marcador de contenid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07707409"/>
              </p:ext>
            </p:extLst>
          </p:nvPr>
        </p:nvGraphicFramePr>
        <p:xfrm>
          <a:off x="990600" y="1978025"/>
          <a:ext cx="5181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Marcador de contenido 5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899476887"/>
              </p:ext>
            </p:extLst>
          </p:nvPr>
        </p:nvGraphicFramePr>
        <p:xfrm>
          <a:off x="6749507" y="1818218"/>
          <a:ext cx="5181600" cy="34632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Elipse 6"/>
          <p:cNvSpPr/>
          <p:nvPr/>
        </p:nvSpPr>
        <p:spPr>
          <a:xfrm>
            <a:off x="1928486" y="3531934"/>
            <a:ext cx="651305" cy="618694"/>
          </a:xfrm>
          <a:prstGeom prst="ellipse">
            <a:avLst/>
          </a:prstGeom>
          <a:noFill/>
          <a:ln w="57150" cap="flat" cmpd="sng">
            <a:solidFill>
              <a:srgbClr val="FF0000"/>
            </a:solidFill>
            <a:bevel/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Elipse 7"/>
          <p:cNvSpPr/>
          <p:nvPr/>
        </p:nvSpPr>
        <p:spPr>
          <a:xfrm>
            <a:off x="2705989" y="3763704"/>
            <a:ext cx="651305" cy="618694"/>
          </a:xfrm>
          <a:prstGeom prst="ellipse">
            <a:avLst/>
          </a:prstGeom>
          <a:noFill/>
          <a:ln w="57150" cap="flat" cmpd="sng">
            <a:solidFill>
              <a:srgbClr val="FF0000"/>
            </a:solidFill>
            <a:bevel/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759888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44500" y="365125"/>
            <a:ext cx="11442700" cy="1325563"/>
          </a:xfrm>
        </p:spPr>
        <p:txBody>
          <a:bodyPr>
            <a:normAutofit fontScale="90000"/>
          </a:bodyPr>
          <a:lstStyle/>
          <a:p>
            <a:r>
              <a:rPr lang="es-ES" b="1" dirty="0">
                <a:latin typeface="Chalkduster"/>
                <a:cs typeface="Chalkduster"/>
              </a:rPr>
              <a:t>8.- ¿Qué factores </a:t>
            </a:r>
            <a:r>
              <a:rPr lang="es-ES" b="1" dirty="0" smtClean="0">
                <a:latin typeface="Chalkduster"/>
                <a:cs typeface="Chalkduster"/>
              </a:rPr>
              <a:t>te </a:t>
            </a:r>
            <a:r>
              <a:rPr lang="es-ES" b="1" dirty="0">
                <a:latin typeface="Chalkduster"/>
                <a:cs typeface="Chalkduster"/>
              </a:rPr>
              <a:t>condicionan más a la hora de derivar a un paciente a la USM? </a:t>
            </a:r>
            <a:endParaRPr lang="es-ES" dirty="0">
              <a:latin typeface="Chalkduster"/>
              <a:cs typeface="Chalkduster"/>
            </a:endParaRPr>
          </a:p>
        </p:txBody>
      </p:sp>
      <p:graphicFrame>
        <p:nvGraphicFramePr>
          <p:cNvPr id="5" name="Marcador de contenido 4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4238349362"/>
              </p:ext>
            </p:extLst>
          </p:nvPr>
        </p:nvGraphicFramePr>
        <p:xfrm>
          <a:off x="838200" y="2120899"/>
          <a:ext cx="5181600" cy="40560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Marcador de contenido 5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896987813"/>
              </p:ext>
            </p:extLst>
          </p:nvPr>
        </p:nvGraphicFramePr>
        <p:xfrm>
          <a:off x="6172199" y="1825625"/>
          <a:ext cx="5879081" cy="37300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Elipse 5"/>
          <p:cNvSpPr/>
          <p:nvPr/>
        </p:nvSpPr>
        <p:spPr>
          <a:xfrm>
            <a:off x="2347418" y="3340100"/>
            <a:ext cx="1081582" cy="1068179"/>
          </a:xfrm>
          <a:prstGeom prst="ellipse">
            <a:avLst/>
          </a:prstGeom>
          <a:noFill/>
          <a:ln w="57150" cap="flat" cmpd="sng">
            <a:solidFill>
              <a:srgbClr val="FF0000"/>
            </a:solidFill>
            <a:bevel/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cxnSp>
        <p:nvCxnSpPr>
          <p:cNvPr id="9" name="Conector recto 8"/>
          <p:cNvCxnSpPr/>
          <p:nvPr/>
        </p:nvCxnSpPr>
        <p:spPr>
          <a:xfrm flipV="1">
            <a:off x="4876800" y="4233901"/>
            <a:ext cx="901829" cy="363499"/>
          </a:xfrm>
          <a:prstGeom prst="line">
            <a:avLst/>
          </a:prstGeom>
          <a:ln w="1905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Conector recto 10"/>
          <p:cNvCxnSpPr/>
          <p:nvPr/>
        </p:nvCxnSpPr>
        <p:spPr>
          <a:xfrm flipV="1">
            <a:off x="4914900" y="4830801"/>
            <a:ext cx="901829" cy="363499"/>
          </a:xfrm>
          <a:prstGeom prst="line">
            <a:avLst/>
          </a:prstGeom>
          <a:ln w="1905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683132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48057" y="365125"/>
            <a:ext cx="11943943" cy="1325563"/>
          </a:xfrm>
        </p:spPr>
        <p:txBody>
          <a:bodyPr>
            <a:noAutofit/>
          </a:bodyPr>
          <a:lstStyle/>
          <a:p>
            <a:r>
              <a:rPr lang="es-ES" sz="3200" b="1" dirty="0">
                <a:latin typeface="Chalkduster"/>
                <a:cs typeface="Chalkduster"/>
              </a:rPr>
              <a:t>9.- ¿</a:t>
            </a:r>
            <a:r>
              <a:rPr lang="es-ES" sz="3200" b="1" dirty="0" smtClean="0">
                <a:latin typeface="Chalkduster"/>
                <a:cs typeface="Chalkduster"/>
              </a:rPr>
              <a:t>Tienes </a:t>
            </a:r>
            <a:r>
              <a:rPr lang="es-ES" sz="3200" b="1" dirty="0">
                <a:latin typeface="Chalkduster"/>
                <a:cs typeface="Chalkduster"/>
              </a:rPr>
              <a:t>claros los criterios necesarios para valorar si un paciente debe ser derivado a la USM con </a:t>
            </a:r>
            <a:r>
              <a:rPr lang="es-ES" sz="3200" b="1" dirty="0" smtClean="0">
                <a:latin typeface="Chalkduster"/>
                <a:cs typeface="Chalkduster"/>
              </a:rPr>
              <a:t>carácter </a:t>
            </a:r>
            <a:r>
              <a:rPr lang="es-ES" sz="3200" b="1" dirty="0">
                <a:latin typeface="Chalkduster"/>
                <a:cs typeface="Chalkduster"/>
              </a:rPr>
              <a:t>urgente, preferente u ordinario? </a:t>
            </a:r>
            <a:endParaRPr lang="es-ES" sz="3200" dirty="0">
              <a:latin typeface="Chalkduster"/>
              <a:cs typeface="Chalkduster"/>
            </a:endParaRPr>
          </a:p>
        </p:txBody>
      </p:sp>
      <p:graphicFrame>
        <p:nvGraphicFramePr>
          <p:cNvPr id="5" name="Marcador de contenido 4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808152544"/>
              </p:ext>
            </p:extLst>
          </p:nvPr>
        </p:nvGraphicFramePr>
        <p:xfrm>
          <a:off x="828278" y="2133181"/>
          <a:ext cx="5181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Marcador de contenido 5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464974015"/>
              </p:ext>
            </p:extLst>
          </p:nvPr>
        </p:nvGraphicFramePr>
        <p:xfrm>
          <a:off x="6741164" y="1984363"/>
          <a:ext cx="5450836" cy="37733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cxnSp>
        <p:nvCxnSpPr>
          <p:cNvPr id="7" name="Conector recto 6"/>
          <p:cNvCxnSpPr/>
          <p:nvPr/>
        </p:nvCxnSpPr>
        <p:spPr>
          <a:xfrm flipV="1">
            <a:off x="4187201" y="5337583"/>
            <a:ext cx="585415" cy="565505"/>
          </a:xfrm>
          <a:prstGeom prst="line">
            <a:avLst/>
          </a:prstGeom>
          <a:ln w="1905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Conector recto 7"/>
          <p:cNvCxnSpPr/>
          <p:nvPr/>
        </p:nvCxnSpPr>
        <p:spPr>
          <a:xfrm flipV="1">
            <a:off x="2966762" y="5456636"/>
            <a:ext cx="922772" cy="912746"/>
          </a:xfrm>
          <a:prstGeom prst="line">
            <a:avLst/>
          </a:prstGeom>
          <a:ln w="1905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253631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s-ES" b="1" dirty="0" smtClean="0">
                <a:latin typeface="Chalkduster"/>
                <a:cs typeface="Chalkduster"/>
              </a:rPr>
              <a:t>.- </a:t>
            </a:r>
            <a:r>
              <a:rPr lang="es-ES" b="1" u="sng" dirty="0" smtClean="0">
                <a:latin typeface="Chalkduster"/>
                <a:cs typeface="Chalkduster"/>
              </a:rPr>
              <a:t>Otros resultados</a:t>
            </a:r>
            <a:r>
              <a:rPr lang="es-ES" b="1" dirty="0" smtClean="0">
                <a:latin typeface="Chalkduster"/>
                <a:cs typeface="Chalkduster"/>
              </a:rPr>
              <a:t/>
            </a:r>
            <a:br>
              <a:rPr lang="es-ES" b="1" dirty="0" smtClean="0">
                <a:latin typeface="Chalkduster"/>
                <a:cs typeface="Chalkduster"/>
              </a:rPr>
            </a:br>
            <a:endParaRPr lang="es-ES" dirty="0">
              <a:latin typeface="Chalkduster"/>
              <a:cs typeface="Chalkduster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1255643" y="1291704"/>
            <a:ext cx="10203899" cy="4351338"/>
          </a:xfrm>
        </p:spPr>
        <p:txBody>
          <a:bodyPr>
            <a:normAutofit/>
          </a:bodyPr>
          <a:lstStyle/>
          <a:p>
            <a:r>
              <a:rPr lang="es-ES" sz="2200" b="1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Chalkduster"/>
                <a:cs typeface="Chalkduster"/>
              </a:rPr>
              <a:t>Por </a:t>
            </a:r>
            <a:r>
              <a:rPr lang="es-ES" sz="22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Chalkduster"/>
                <a:cs typeface="Chalkduster"/>
              </a:rPr>
              <a:t>orden de frecuencia, los </a:t>
            </a:r>
            <a:r>
              <a:rPr lang="es-ES" sz="2200" b="1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Chalkduster"/>
                <a:cs typeface="Chalkduster"/>
              </a:rPr>
              <a:t>PSICOFÁRMACOS </a:t>
            </a:r>
            <a:r>
              <a:rPr lang="es-ES" sz="22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Chalkduster"/>
                <a:cs typeface="Chalkduster"/>
              </a:rPr>
              <a:t>más prescritos son:</a:t>
            </a:r>
          </a:p>
          <a:p>
            <a:endParaRPr lang="es-ES" sz="2200" b="1" dirty="0">
              <a:solidFill>
                <a:schemeClr val="tx2">
                  <a:lumMod val="75000"/>
                  <a:lumOff val="25000"/>
                </a:schemeClr>
              </a:solidFill>
              <a:latin typeface="Chalkduster"/>
              <a:cs typeface="Chalkduster"/>
            </a:endParaRPr>
          </a:p>
          <a:p>
            <a:pPr marL="0" indent="0">
              <a:buNone/>
            </a:pPr>
            <a:r>
              <a:rPr lang="es-ES" sz="22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Chalkduster"/>
                <a:cs typeface="Chalkduster"/>
              </a:rPr>
              <a:t>  </a:t>
            </a:r>
            <a:r>
              <a:rPr lang="es-ES" sz="2200" b="1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Chalkduster"/>
                <a:cs typeface="Chalkduster"/>
              </a:rPr>
              <a:t>       1º</a:t>
            </a:r>
            <a:r>
              <a:rPr lang="es-ES" sz="22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Chalkduster"/>
                <a:cs typeface="Chalkduster"/>
              </a:rPr>
              <a:t>: </a:t>
            </a:r>
            <a:r>
              <a:rPr lang="es-ES" sz="2200" b="1" u="sng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Chalkduster"/>
                <a:cs typeface="Chalkduster"/>
              </a:rPr>
              <a:t>ANSIOLÍTICOS</a:t>
            </a:r>
            <a:r>
              <a:rPr lang="es-ES" sz="2200" b="1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Chalkduster"/>
                <a:cs typeface="Chalkduster"/>
              </a:rPr>
              <a:t> </a:t>
            </a:r>
          </a:p>
          <a:p>
            <a:pPr marL="0" indent="0">
              <a:buNone/>
            </a:pPr>
            <a:r>
              <a:rPr lang="es-ES" sz="22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Chalkduster"/>
                <a:cs typeface="Chalkduster"/>
              </a:rPr>
              <a:t> </a:t>
            </a:r>
            <a:r>
              <a:rPr lang="es-ES" sz="2200" b="1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Chalkduster"/>
                <a:cs typeface="Chalkduster"/>
              </a:rPr>
              <a:t>        2º</a:t>
            </a:r>
            <a:r>
              <a:rPr lang="es-ES" sz="22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Chalkduster"/>
                <a:cs typeface="Chalkduster"/>
              </a:rPr>
              <a:t>: Antidepresivos.</a:t>
            </a:r>
          </a:p>
          <a:p>
            <a:pPr marL="0" indent="0">
              <a:buNone/>
            </a:pPr>
            <a:r>
              <a:rPr lang="es-ES" sz="22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Chalkduster"/>
                <a:cs typeface="Chalkduster"/>
              </a:rPr>
              <a:t>  </a:t>
            </a:r>
            <a:r>
              <a:rPr lang="es-ES" sz="2200" b="1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Chalkduster"/>
                <a:cs typeface="Chalkduster"/>
              </a:rPr>
              <a:t>       3º</a:t>
            </a:r>
            <a:r>
              <a:rPr lang="es-ES" sz="22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Chalkduster"/>
                <a:cs typeface="Chalkduster"/>
              </a:rPr>
              <a:t>: Hipnóticos.</a:t>
            </a:r>
          </a:p>
          <a:p>
            <a:pPr marL="0" indent="0">
              <a:buNone/>
            </a:pPr>
            <a:r>
              <a:rPr lang="es-ES" sz="22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Chalkduster"/>
                <a:cs typeface="Chalkduster"/>
              </a:rPr>
              <a:t>  </a:t>
            </a:r>
            <a:r>
              <a:rPr lang="es-ES" sz="2200" b="1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Chalkduster"/>
                <a:cs typeface="Chalkduster"/>
              </a:rPr>
              <a:t>       4º</a:t>
            </a:r>
            <a:r>
              <a:rPr lang="es-ES" sz="22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Chalkduster"/>
                <a:cs typeface="Chalkduster"/>
              </a:rPr>
              <a:t>: </a:t>
            </a:r>
            <a:r>
              <a:rPr lang="es-ES" sz="2200" b="1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Chalkduster"/>
                <a:cs typeface="Chalkduster"/>
              </a:rPr>
              <a:t>Neurolépticos.</a:t>
            </a:r>
          </a:p>
          <a:p>
            <a:pPr marL="0" indent="0">
              <a:buNone/>
            </a:pPr>
            <a:endParaRPr lang="es-ES" sz="2200" b="1" dirty="0">
              <a:solidFill>
                <a:schemeClr val="tx2">
                  <a:lumMod val="75000"/>
                  <a:lumOff val="25000"/>
                </a:schemeClr>
              </a:solidFill>
              <a:latin typeface="Chalkduster"/>
              <a:cs typeface="Chalkduster"/>
            </a:endParaRPr>
          </a:p>
          <a:p>
            <a:pPr>
              <a:spcBef>
                <a:spcPct val="50000"/>
              </a:spcBef>
            </a:pPr>
            <a:r>
              <a:rPr lang="es-ES" sz="2200" b="1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Chalkduster"/>
                <a:cs typeface="Chalkduster"/>
              </a:rPr>
              <a:t>La </a:t>
            </a:r>
            <a:r>
              <a:rPr lang="es-ES" sz="22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Chalkduster"/>
                <a:cs typeface="Chalkduster"/>
              </a:rPr>
              <a:t>elección terapéutica más frecuente es la </a:t>
            </a:r>
            <a:r>
              <a:rPr lang="es-ES" sz="2200" b="1" u="sng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Chalkduster"/>
                <a:cs typeface="Chalkduster"/>
              </a:rPr>
              <a:t>COMBINACIÓN</a:t>
            </a:r>
            <a:r>
              <a:rPr lang="es-ES" sz="2200" b="1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Chalkduster"/>
                <a:cs typeface="Chalkduster"/>
              </a:rPr>
              <a:t> de tratamiento </a:t>
            </a:r>
            <a:r>
              <a:rPr lang="es-ES" sz="22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Chalkduster"/>
                <a:cs typeface="Chalkduster"/>
              </a:rPr>
              <a:t>farmacológico y no farmacológico (apoyo).</a:t>
            </a:r>
          </a:p>
          <a:p>
            <a:endParaRPr lang="es-ES" sz="3600" dirty="0"/>
          </a:p>
        </p:txBody>
      </p:sp>
      <p:graphicFrame>
        <p:nvGraphicFramePr>
          <p:cNvPr id="4" name="Marcador de contenido 5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4108825283"/>
              </p:ext>
            </p:extLst>
          </p:nvPr>
        </p:nvGraphicFramePr>
        <p:xfrm>
          <a:off x="6379241" y="2409858"/>
          <a:ext cx="3853524" cy="16161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Elipse 4"/>
          <p:cNvSpPr/>
          <p:nvPr/>
        </p:nvSpPr>
        <p:spPr>
          <a:xfrm>
            <a:off x="8086657" y="2768004"/>
            <a:ext cx="535804" cy="535741"/>
          </a:xfrm>
          <a:prstGeom prst="ellipse">
            <a:avLst/>
          </a:prstGeom>
          <a:noFill/>
          <a:ln w="57150" cap="flat" cmpd="sng">
            <a:solidFill>
              <a:schemeClr val="accent4">
                <a:lumMod val="60000"/>
                <a:lumOff val="40000"/>
              </a:schemeClr>
            </a:solidFill>
            <a:bevel/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615635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b="1" dirty="0" smtClean="0"/>
              <a:t>APARTADO III</a:t>
            </a:r>
            <a:br>
              <a:rPr lang="es-ES" b="1" dirty="0" smtClean="0"/>
            </a:br>
            <a:r>
              <a:rPr lang="es-ES" sz="3600" b="1" dirty="0" smtClean="0"/>
              <a:t>EL MÉDICO DE FAMILIA ANTE EL ENFERMO CON TRASTORNO MENTAL</a:t>
            </a:r>
            <a:endParaRPr lang="es-ES" sz="3600" b="1" dirty="0"/>
          </a:p>
        </p:txBody>
      </p:sp>
    </p:spTree>
    <p:extLst>
      <p:ext uri="{BB962C8B-B14F-4D97-AF65-F5344CB8AC3E}">
        <p14:creationId xmlns:p14="http://schemas.microsoft.com/office/powerpoint/2010/main" val="17730706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s-ES" sz="2800" b="1" dirty="0">
                <a:latin typeface="Chalkduster"/>
                <a:cs typeface="Chalkduster"/>
              </a:rPr>
              <a:t>13.- ¿</a:t>
            </a:r>
            <a:r>
              <a:rPr lang="es-ES" sz="2800" b="1" dirty="0" smtClean="0">
                <a:latin typeface="Chalkduster"/>
                <a:cs typeface="Chalkduster"/>
              </a:rPr>
              <a:t>Consideras </a:t>
            </a:r>
            <a:r>
              <a:rPr lang="es-ES" sz="2800" b="1" dirty="0">
                <a:latin typeface="Chalkduster"/>
                <a:cs typeface="Chalkduster"/>
              </a:rPr>
              <a:t>que </a:t>
            </a:r>
            <a:r>
              <a:rPr lang="es-ES" sz="2800" b="1" dirty="0" smtClean="0">
                <a:latin typeface="Chalkduster"/>
                <a:cs typeface="Chalkduster"/>
              </a:rPr>
              <a:t>dispones </a:t>
            </a:r>
            <a:r>
              <a:rPr lang="es-ES" sz="2800" b="1" dirty="0">
                <a:latin typeface="Chalkduster"/>
                <a:cs typeface="Chalkduster"/>
              </a:rPr>
              <a:t>de la formación necesaria para orientar, diagnosticar y tratar a un paciente con problemas de salud mental? </a:t>
            </a:r>
            <a:r>
              <a:rPr lang="es-ES" sz="2800" dirty="0">
                <a:latin typeface="Chalkduster"/>
                <a:cs typeface="Chalkduster"/>
              </a:rPr>
              <a:t/>
            </a:r>
            <a:br>
              <a:rPr lang="es-ES" sz="2800" dirty="0">
                <a:latin typeface="Chalkduster"/>
                <a:cs typeface="Chalkduster"/>
              </a:rPr>
            </a:br>
            <a:endParaRPr lang="es-ES" sz="2800" dirty="0">
              <a:latin typeface="Chalkduster"/>
              <a:cs typeface="Chalkduster"/>
            </a:endParaRPr>
          </a:p>
        </p:txBody>
      </p:sp>
      <p:graphicFrame>
        <p:nvGraphicFramePr>
          <p:cNvPr id="5" name="Marcador de contenido 4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568908140"/>
              </p:ext>
            </p:extLst>
          </p:nvPr>
        </p:nvGraphicFramePr>
        <p:xfrm>
          <a:off x="838200" y="1825625"/>
          <a:ext cx="5181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Marcador de contenido 5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835626642"/>
              </p:ext>
            </p:extLst>
          </p:nvPr>
        </p:nvGraphicFramePr>
        <p:xfrm>
          <a:off x="6696760" y="1825625"/>
          <a:ext cx="5311222" cy="37156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Elipse 6"/>
          <p:cNvSpPr/>
          <p:nvPr/>
        </p:nvSpPr>
        <p:spPr>
          <a:xfrm>
            <a:off x="4220431" y="2868065"/>
            <a:ext cx="535804" cy="535741"/>
          </a:xfrm>
          <a:prstGeom prst="ellipse">
            <a:avLst/>
          </a:prstGeom>
          <a:noFill/>
          <a:ln w="57150" cap="flat" cmpd="sng">
            <a:solidFill>
              <a:srgbClr val="FF0000"/>
            </a:solidFill>
            <a:bevel/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Elipse 7"/>
          <p:cNvSpPr/>
          <p:nvPr/>
        </p:nvSpPr>
        <p:spPr>
          <a:xfrm>
            <a:off x="9438645" y="2070100"/>
            <a:ext cx="391155" cy="350938"/>
          </a:xfrm>
          <a:prstGeom prst="ellipse">
            <a:avLst/>
          </a:prstGeom>
          <a:noFill/>
          <a:ln w="57150" cap="flat" cmpd="sng">
            <a:solidFill>
              <a:schemeClr val="accent4">
                <a:lumMod val="60000"/>
                <a:lumOff val="40000"/>
              </a:schemeClr>
            </a:solidFill>
            <a:bevel/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810122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s-ES_tradnl" sz="3200" b="1" dirty="0">
                <a:latin typeface="Chalkduster"/>
                <a:cs typeface="Chalkduster"/>
              </a:rPr>
              <a:t>14.- Señale que tipo de interés </a:t>
            </a:r>
            <a:r>
              <a:rPr lang="es-ES_tradnl" sz="3200" b="1" dirty="0" smtClean="0">
                <a:latin typeface="Chalkduster"/>
                <a:cs typeface="Chalkduster"/>
              </a:rPr>
              <a:t>te </a:t>
            </a:r>
            <a:r>
              <a:rPr lang="es-ES_tradnl" sz="3200" b="1" dirty="0">
                <a:latin typeface="Chalkduster"/>
                <a:cs typeface="Chalkduster"/>
              </a:rPr>
              <a:t>crean los pacientes con problemas de salud </a:t>
            </a:r>
            <a:r>
              <a:rPr lang="es-ES_tradnl" sz="3200" b="1" dirty="0" smtClean="0">
                <a:latin typeface="Chalkduster"/>
                <a:cs typeface="Chalkduster"/>
              </a:rPr>
              <a:t>mental:</a:t>
            </a:r>
            <a:endParaRPr lang="es-ES" sz="3200" dirty="0">
              <a:latin typeface="Chalkduster"/>
              <a:cs typeface="Chalkduster"/>
            </a:endParaRPr>
          </a:p>
        </p:txBody>
      </p:sp>
      <p:graphicFrame>
        <p:nvGraphicFramePr>
          <p:cNvPr id="5" name="Marcador de contenido 4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386105459"/>
              </p:ext>
            </p:extLst>
          </p:nvPr>
        </p:nvGraphicFramePr>
        <p:xfrm>
          <a:off x="838200" y="1825625"/>
          <a:ext cx="5181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Marcador de contenido 5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829258150"/>
              </p:ext>
            </p:extLst>
          </p:nvPr>
        </p:nvGraphicFramePr>
        <p:xfrm>
          <a:off x="6172200" y="1825625"/>
          <a:ext cx="5763620" cy="37589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Elipse 6"/>
          <p:cNvSpPr/>
          <p:nvPr/>
        </p:nvSpPr>
        <p:spPr>
          <a:xfrm>
            <a:off x="3274352" y="1944548"/>
            <a:ext cx="535804" cy="535741"/>
          </a:xfrm>
          <a:prstGeom prst="ellipse">
            <a:avLst/>
          </a:prstGeom>
          <a:noFill/>
          <a:ln w="57150" cap="flat" cmpd="sng">
            <a:solidFill>
              <a:schemeClr val="accent4">
                <a:lumMod val="60000"/>
                <a:lumOff val="40000"/>
              </a:schemeClr>
            </a:solidFill>
            <a:bevel/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Elipse 7"/>
          <p:cNvSpPr/>
          <p:nvPr/>
        </p:nvSpPr>
        <p:spPr>
          <a:xfrm>
            <a:off x="1676865" y="3998228"/>
            <a:ext cx="535804" cy="535741"/>
          </a:xfrm>
          <a:prstGeom prst="ellipse">
            <a:avLst/>
          </a:prstGeom>
          <a:noFill/>
          <a:ln w="57150" cap="flat" cmpd="sng">
            <a:solidFill>
              <a:schemeClr val="accent4">
                <a:lumMod val="60000"/>
                <a:lumOff val="40000"/>
              </a:schemeClr>
            </a:solidFill>
            <a:bevel/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Elipse 8"/>
          <p:cNvSpPr/>
          <p:nvPr/>
        </p:nvSpPr>
        <p:spPr>
          <a:xfrm>
            <a:off x="10789082" y="2275529"/>
            <a:ext cx="535804" cy="535741"/>
          </a:xfrm>
          <a:prstGeom prst="ellipse">
            <a:avLst/>
          </a:prstGeom>
          <a:noFill/>
          <a:ln w="57150" cap="flat" cmpd="sng">
            <a:solidFill>
              <a:srgbClr val="FF0000"/>
            </a:solidFill>
            <a:bevel/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Elipse 9"/>
          <p:cNvSpPr/>
          <p:nvPr/>
        </p:nvSpPr>
        <p:spPr>
          <a:xfrm>
            <a:off x="6436769" y="3727600"/>
            <a:ext cx="535804" cy="535741"/>
          </a:xfrm>
          <a:prstGeom prst="ellipse">
            <a:avLst/>
          </a:prstGeom>
          <a:noFill/>
          <a:ln w="57150" cap="flat" cmpd="sng">
            <a:solidFill>
              <a:srgbClr val="FF0000"/>
            </a:solidFill>
            <a:bevel/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821284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s-ES_tradnl" sz="3200" b="1" dirty="0">
                <a:latin typeface="Chalkduster"/>
                <a:cs typeface="Chalkduster"/>
              </a:rPr>
              <a:t>15.- ¿Qué tipo de paciente </a:t>
            </a:r>
            <a:r>
              <a:rPr lang="es-ES_tradnl" sz="3200" b="1" dirty="0" smtClean="0">
                <a:latin typeface="Chalkduster"/>
                <a:cs typeface="Chalkduster"/>
              </a:rPr>
              <a:t>te </a:t>
            </a:r>
            <a:r>
              <a:rPr lang="es-ES_tradnl" sz="3200" b="1" dirty="0">
                <a:latin typeface="Chalkduster"/>
                <a:cs typeface="Chalkduster"/>
              </a:rPr>
              <a:t>crea mayor tensión emocional</a:t>
            </a:r>
            <a:r>
              <a:rPr lang="es-ES_tradnl" sz="3200" b="1" dirty="0" smtClean="0">
                <a:latin typeface="Chalkduster"/>
                <a:cs typeface="Chalkduster"/>
              </a:rPr>
              <a:t>?</a:t>
            </a:r>
            <a:endParaRPr lang="es-ES" sz="3200" dirty="0">
              <a:latin typeface="Chalkduster"/>
              <a:cs typeface="Chalkduster"/>
            </a:endParaRPr>
          </a:p>
        </p:txBody>
      </p:sp>
      <p:pic>
        <p:nvPicPr>
          <p:cNvPr id="7" name="Marcador de contenido 6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</a:extLst>
          </a:blip>
          <a:srcRect t="-19929" b="-19929"/>
          <a:stretch>
            <a:fillRect/>
          </a:stretch>
        </p:blipFill>
        <p:spPr>
          <a:xfrm>
            <a:off x="7707046" y="1825626"/>
            <a:ext cx="3906541" cy="3297130"/>
          </a:xfrm>
        </p:spPr>
      </p:pic>
      <p:graphicFrame>
        <p:nvGraphicFramePr>
          <p:cNvPr id="5" name="Marcador de contenido 4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817804294"/>
              </p:ext>
            </p:extLst>
          </p:nvPr>
        </p:nvGraphicFramePr>
        <p:xfrm>
          <a:off x="838199" y="1825625"/>
          <a:ext cx="5916291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6" name="Elipse 5"/>
          <p:cNvSpPr/>
          <p:nvPr/>
        </p:nvSpPr>
        <p:spPr>
          <a:xfrm>
            <a:off x="4028445" y="3561697"/>
            <a:ext cx="535804" cy="535741"/>
          </a:xfrm>
          <a:prstGeom prst="ellipse">
            <a:avLst/>
          </a:prstGeom>
          <a:noFill/>
          <a:ln w="57150" cap="flat" cmpd="sng">
            <a:solidFill>
              <a:schemeClr val="accent4">
                <a:lumMod val="60000"/>
                <a:lumOff val="40000"/>
              </a:schemeClr>
            </a:solidFill>
            <a:bevel/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Elipse 7"/>
          <p:cNvSpPr/>
          <p:nvPr/>
        </p:nvSpPr>
        <p:spPr>
          <a:xfrm>
            <a:off x="1680431" y="2245765"/>
            <a:ext cx="535804" cy="535741"/>
          </a:xfrm>
          <a:prstGeom prst="ellipse">
            <a:avLst/>
          </a:prstGeom>
          <a:noFill/>
          <a:ln w="57150" cap="flat" cmpd="sng">
            <a:solidFill>
              <a:srgbClr val="FF0000"/>
            </a:solidFill>
            <a:bevel/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78319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s-ES_tradnl" sz="3200" b="1" dirty="0">
                <a:latin typeface="Chalkduster"/>
                <a:cs typeface="Chalkduster"/>
              </a:rPr>
              <a:t>15.- ¿Qué tipo de paciente </a:t>
            </a:r>
            <a:r>
              <a:rPr lang="es-ES_tradnl" sz="3200" b="1" dirty="0" smtClean="0">
                <a:latin typeface="Chalkduster"/>
                <a:cs typeface="Chalkduster"/>
              </a:rPr>
              <a:t>te </a:t>
            </a:r>
            <a:r>
              <a:rPr lang="es-ES_tradnl" sz="3200" b="1" dirty="0">
                <a:latin typeface="Chalkduster"/>
                <a:cs typeface="Chalkduster"/>
              </a:rPr>
              <a:t>crea mayor tensión emocional?</a:t>
            </a:r>
            <a:r>
              <a:rPr lang="es-ES" sz="3200" dirty="0">
                <a:latin typeface="Chalkduster"/>
                <a:cs typeface="Chalkduster"/>
              </a:rPr>
              <a:t/>
            </a:r>
            <a:br>
              <a:rPr lang="es-ES" sz="3200" dirty="0">
                <a:latin typeface="Chalkduster"/>
                <a:cs typeface="Chalkduster"/>
              </a:rPr>
            </a:br>
            <a:endParaRPr lang="es-ES" sz="3200" dirty="0">
              <a:latin typeface="Chalkduster"/>
              <a:cs typeface="Chalkduster"/>
            </a:endParaRPr>
          </a:p>
        </p:txBody>
      </p:sp>
      <p:graphicFrame>
        <p:nvGraphicFramePr>
          <p:cNvPr id="6" name="Marcador de contenido 5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4088727907"/>
              </p:ext>
            </p:extLst>
          </p:nvPr>
        </p:nvGraphicFramePr>
        <p:xfrm>
          <a:off x="0" y="1385308"/>
          <a:ext cx="12192000" cy="42857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Elipse 3"/>
          <p:cNvSpPr/>
          <p:nvPr/>
        </p:nvSpPr>
        <p:spPr>
          <a:xfrm>
            <a:off x="7802477" y="4110942"/>
            <a:ext cx="535804" cy="535741"/>
          </a:xfrm>
          <a:prstGeom prst="ellipse">
            <a:avLst/>
          </a:prstGeom>
          <a:noFill/>
          <a:ln w="57150" cap="flat" cmpd="sng">
            <a:solidFill>
              <a:srgbClr val="FF0000"/>
            </a:solidFill>
            <a:bevel/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Elipse 4"/>
          <p:cNvSpPr/>
          <p:nvPr/>
        </p:nvSpPr>
        <p:spPr>
          <a:xfrm>
            <a:off x="4422545" y="4332791"/>
            <a:ext cx="535804" cy="535741"/>
          </a:xfrm>
          <a:prstGeom prst="ellipse">
            <a:avLst/>
          </a:prstGeom>
          <a:noFill/>
          <a:ln w="57150" cap="flat" cmpd="sng">
            <a:solidFill>
              <a:srgbClr val="FF0000"/>
            </a:solidFill>
            <a:bevel/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Elipse 7"/>
          <p:cNvSpPr/>
          <p:nvPr/>
        </p:nvSpPr>
        <p:spPr>
          <a:xfrm>
            <a:off x="11176827" y="3625632"/>
            <a:ext cx="535804" cy="535741"/>
          </a:xfrm>
          <a:prstGeom prst="ellipse">
            <a:avLst/>
          </a:prstGeom>
          <a:noFill/>
          <a:ln w="57150" cap="flat" cmpd="sng">
            <a:solidFill>
              <a:srgbClr val="FF0000"/>
            </a:solidFill>
            <a:bevel/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681653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b="1" dirty="0"/>
              <a:t>P</a:t>
            </a:r>
            <a:r>
              <a:rPr lang="es-ES" b="1" dirty="0" smtClean="0"/>
              <a:t>articipación</a:t>
            </a:r>
            <a:endParaRPr lang="es-ES" sz="3600" b="1" dirty="0"/>
          </a:p>
        </p:txBody>
      </p:sp>
    </p:spTree>
    <p:extLst>
      <p:ext uri="{BB962C8B-B14F-4D97-AF65-F5344CB8AC3E}">
        <p14:creationId xmlns:p14="http://schemas.microsoft.com/office/powerpoint/2010/main" val="38479580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b="1" dirty="0" smtClean="0"/>
              <a:t>APARTADO IV</a:t>
            </a:r>
            <a:br>
              <a:rPr lang="es-ES" b="1" dirty="0" smtClean="0"/>
            </a:br>
            <a:r>
              <a:rPr lang="es-ES" sz="3600" b="1" dirty="0" smtClean="0"/>
              <a:t>COORDINACIÓN AP / SM</a:t>
            </a:r>
            <a:endParaRPr lang="es-ES" sz="3600" b="1" dirty="0"/>
          </a:p>
        </p:txBody>
      </p:sp>
    </p:spTree>
    <p:extLst>
      <p:ext uri="{BB962C8B-B14F-4D97-AF65-F5344CB8AC3E}">
        <p14:creationId xmlns:p14="http://schemas.microsoft.com/office/powerpoint/2010/main" val="29015503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26659" y="365125"/>
            <a:ext cx="11410620" cy="1325563"/>
          </a:xfrm>
        </p:spPr>
        <p:txBody>
          <a:bodyPr>
            <a:normAutofit fontScale="90000"/>
          </a:bodyPr>
          <a:lstStyle/>
          <a:p>
            <a:r>
              <a:rPr lang="es-ES" b="1" dirty="0">
                <a:latin typeface="Chalkduster"/>
                <a:cs typeface="Chalkduster"/>
              </a:rPr>
              <a:t>16.- </a:t>
            </a:r>
            <a:r>
              <a:rPr lang="es-ES" b="1" dirty="0" smtClean="0">
                <a:latin typeface="Chalkduster"/>
                <a:cs typeface="Chalkduster"/>
              </a:rPr>
              <a:t>¿Te encuentras con </a:t>
            </a:r>
            <a:r>
              <a:rPr lang="es-ES" b="1" dirty="0">
                <a:latin typeface="Chalkduster"/>
                <a:cs typeface="Chalkduster"/>
              </a:rPr>
              <a:t>dificultades para derivar a </a:t>
            </a:r>
            <a:r>
              <a:rPr lang="es-ES" b="1" dirty="0" smtClean="0">
                <a:latin typeface="Chalkduster"/>
                <a:cs typeface="Chalkduster"/>
              </a:rPr>
              <a:t>tus </a:t>
            </a:r>
            <a:r>
              <a:rPr lang="es-ES" b="1" dirty="0">
                <a:latin typeface="Chalkduster"/>
                <a:cs typeface="Chalkduster"/>
              </a:rPr>
              <a:t>pacientes a la USM? </a:t>
            </a:r>
            <a:endParaRPr lang="es-ES" dirty="0">
              <a:latin typeface="Chalkduster"/>
              <a:cs typeface="Chalkduster"/>
            </a:endParaRPr>
          </a:p>
        </p:txBody>
      </p:sp>
      <p:graphicFrame>
        <p:nvGraphicFramePr>
          <p:cNvPr id="5" name="Marcador de contenido 4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717871976"/>
              </p:ext>
            </p:extLst>
          </p:nvPr>
        </p:nvGraphicFramePr>
        <p:xfrm>
          <a:off x="838200" y="1825625"/>
          <a:ext cx="5181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Marcador de contenido 5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358063458"/>
              </p:ext>
            </p:extLst>
          </p:nvPr>
        </p:nvGraphicFramePr>
        <p:xfrm>
          <a:off x="6726381" y="1825625"/>
          <a:ext cx="5181600" cy="39009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cxnSp>
        <p:nvCxnSpPr>
          <p:cNvPr id="7" name="Conector recto 6"/>
          <p:cNvCxnSpPr/>
          <p:nvPr/>
        </p:nvCxnSpPr>
        <p:spPr>
          <a:xfrm flipV="1">
            <a:off x="1081528" y="5119319"/>
            <a:ext cx="952540" cy="932587"/>
          </a:xfrm>
          <a:prstGeom prst="line">
            <a:avLst/>
          </a:prstGeom>
          <a:ln w="1905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Conector recto 7"/>
          <p:cNvCxnSpPr/>
          <p:nvPr/>
        </p:nvCxnSpPr>
        <p:spPr>
          <a:xfrm flipV="1">
            <a:off x="2331736" y="4468105"/>
            <a:ext cx="1005716" cy="988532"/>
          </a:xfrm>
          <a:prstGeom prst="line">
            <a:avLst/>
          </a:prstGeom>
          <a:ln w="1905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883715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s-ES" sz="3200" b="1" dirty="0">
                <a:latin typeface="Chalkduster"/>
                <a:cs typeface="Chalkduster"/>
              </a:rPr>
              <a:t>17.- ¿Cuáles son las razones más frecuentes que dificultan la </a:t>
            </a:r>
            <a:r>
              <a:rPr lang="es-ES" sz="3200" b="1" dirty="0" err="1">
                <a:latin typeface="Chalkduster"/>
                <a:cs typeface="Chalkduster"/>
              </a:rPr>
              <a:t>derivación</a:t>
            </a:r>
            <a:r>
              <a:rPr lang="es-ES" sz="3200" b="1" dirty="0">
                <a:latin typeface="Chalkduster"/>
                <a:cs typeface="Chalkduster"/>
              </a:rPr>
              <a:t> de pacientes a la USM</a:t>
            </a:r>
            <a:r>
              <a:rPr lang="es-ES" sz="3200" b="1" dirty="0" smtClean="0">
                <a:latin typeface="Chalkduster"/>
                <a:cs typeface="Chalkduster"/>
              </a:rPr>
              <a:t>?</a:t>
            </a:r>
            <a:endParaRPr lang="es-ES" sz="3200" dirty="0">
              <a:latin typeface="Chalkduster"/>
              <a:cs typeface="Chalkduster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pPr>
              <a:buFont typeface="Wingdings" charset="2"/>
              <a:buChar char="ü"/>
            </a:pPr>
            <a:endParaRPr lang="es-ES" sz="2400" b="1" dirty="0" smtClean="0">
              <a:latin typeface="Chalkduster"/>
              <a:cs typeface="Chalkduster"/>
            </a:endParaRPr>
          </a:p>
          <a:p>
            <a:pPr>
              <a:buFont typeface="Wingdings" charset="2"/>
              <a:buChar char="ü"/>
            </a:pPr>
            <a:r>
              <a:rPr lang="es-ES" sz="2400" b="1" u="sng" dirty="0" smtClean="0">
                <a:latin typeface="Chalkduster"/>
                <a:cs typeface="Chalkduster"/>
              </a:rPr>
              <a:t>Aspectos burocráticos</a:t>
            </a:r>
            <a:endParaRPr lang="es-ES" sz="2400" b="1" u="sng" dirty="0">
              <a:latin typeface="Chalkduster"/>
              <a:cs typeface="Chalkduster"/>
            </a:endParaRPr>
          </a:p>
          <a:p>
            <a:pPr>
              <a:buFont typeface="Wingdings" charset="2"/>
              <a:buChar char="ü"/>
            </a:pPr>
            <a:r>
              <a:rPr lang="es-ES" sz="2400" dirty="0" smtClean="0">
                <a:latin typeface="Chalkduster"/>
                <a:cs typeface="Chalkduster"/>
              </a:rPr>
              <a:t>Saturación </a:t>
            </a:r>
            <a:r>
              <a:rPr lang="es-ES" sz="2400" dirty="0">
                <a:latin typeface="Chalkduster"/>
                <a:cs typeface="Chalkduster"/>
              </a:rPr>
              <a:t>de las </a:t>
            </a:r>
            <a:r>
              <a:rPr lang="es-ES" sz="2400" dirty="0" smtClean="0">
                <a:latin typeface="Chalkduster"/>
                <a:cs typeface="Chalkduster"/>
              </a:rPr>
              <a:t>USM</a:t>
            </a:r>
          </a:p>
          <a:p>
            <a:pPr>
              <a:buFont typeface="Wingdings" charset="2"/>
              <a:buChar char="ü"/>
            </a:pPr>
            <a:r>
              <a:rPr lang="es-ES" sz="2400" dirty="0" smtClean="0">
                <a:latin typeface="Chalkduster"/>
                <a:cs typeface="Chalkduster"/>
              </a:rPr>
              <a:t>Problemas </a:t>
            </a:r>
            <a:r>
              <a:rPr lang="es-ES" sz="2400" dirty="0">
                <a:latin typeface="Chalkduster"/>
                <a:cs typeface="Chalkduster"/>
              </a:rPr>
              <a:t>de </a:t>
            </a:r>
            <a:r>
              <a:rPr lang="es-ES" sz="2400" dirty="0" smtClean="0">
                <a:latin typeface="Chalkduster"/>
                <a:cs typeface="Chalkduster"/>
              </a:rPr>
              <a:t>coordinación </a:t>
            </a:r>
            <a:r>
              <a:rPr lang="es-ES" sz="2400" dirty="0">
                <a:latin typeface="Chalkduster"/>
                <a:cs typeface="Chalkduster"/>
              </a:rPr>
              <a:t>entre AP y USM </a:t>
            </a:r>
            <a:endParaRPr lang="es-ES" sz="2400" dirty="0" smtClean="0">
              <a:latin typeface="Chalkduster"/>
              <a:cs typeface="Chalkduster"/>
            </a:endParaRPr>
          </a:p>
          <a:p>
            <a:pPr>
              <a:buFont typeface="Wingdings" charset="2"/>
              <a:buChar char="ü"/>
            </a:pPr>
            <a:r>
              <a:rPr lang="es-ES" sz="2400" dirty="0" smtClean="0">
                <a:latin typeface="Chalkduster"/>
                <a:cs typeface="Chalkduster"/>
              </a:rPr>
              <a:t>Dificultades </a:t>
            </a:r>
            <a:r>
              <a:rPr lang="es-ES" sz="2400" dirty="0">
                <a:latin typeface="Chalkduster"/>
                <a:cs typeface="Chalkduster"/>
              </a:rPr>
              <a:t>en contactar con USM </a:t>
            </a:r>
            <a:endParaRPr lang="es-ES" sz="2400" dirty="0" smtClean="0">
              <a:latin typeface="Chalkduster"/>
              <a:cs typeface="Chalkduster"/>
            </a:endParaRPr>
          </a:p>
          <a:p>
            <a:pPr>
              <a:buFont typeface="Wingdings" charset="2"/>
              <a:buChar char="ü"/>
            </a:pPr>
            <a:r>
              <a:rPr lang="es-ES" sz="2400" dirty="0" smtClean="0">
                <a:latin typeface="Chalkduster"/>
                <a:cs typeface="Chalkduster"/>
              </a:rPr>
              <a:t>Demoras </a:t>
            </a:r>
            <a:r>
              <a:rPr lang="es-ES" sz="2400" dirty="0">
                <a:latin typeface="Chalkduster"/>
                <a:cs typeface="Chalkduster"/>
              </a:rPr>
              <a:t>en las </a:t>
            </a:r>
            <a:r>
              <a:rPr lang="es-ES" sz="2400" dirty="0" smtClean="0">
                <a:latin typeface="Chalkduster"/>
                <a:cs typeface="Chalkduster"/>
              </a:rPr>
              <a:t>visitas</a:t>
            </a:r>
          </a:p>
          <a:p>
            <a:pPr>
              <a:buFont typeface="Wingdings" charset="2"/>
              <a:buChar char="ü"/>
            </a:pPr>
            <a:r>
              <a:rPr lang="es-ES" sz="2400" dirty="0" smtClean="0">
                <a:latin typeface="Chalkduster"/>
                <a:cs typeface="Chalkduster"/>
              </a:rPr>
              <a:t>Aspectos </a:t>
            </a:r>
            <a:r>
              <a:rPr lang="es-ES" sz="2400" dirty="0">
                <a:latin typeface="Chalkduster"/>
                <a:cs typeface="Chalkduster"/>
              </a:rPr>
              <a:t>sociales del paciente y/o familia </a:t>
            </a:r>
          </a:p>
          <a:p>
            <a:endParaRPr lang="es-ES" dirty="0"/>
          </a:p>
        </p:txBody>
      </p:sp>
      <p:graphicFrame>
        <p:nvGraphicFramePr>
          <p:cNvPr id="6" name="Marcador de contenido 4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505003723"/>
              </p:ext>
            </p:extLst>
          </p:nvPr>
        </p:nvGraphicFramePr>
        <p:xfrm>
          <a:off x="6172200" y="1825625"/>
          <a:ext cx="5181600" cy="35789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5" name="Conector recto 4"/>
          <p:cNvCxnSpPr/>
          <p:nvPr/>
        </p:nvCxnSpPr>
        <p:spPr>
          <a:xfrm flipV="1">
            <a:off x="6439558" y="4573653"/>
            <a:ext cx="793783" cy="813535"/>
          </a:xfrm>
          <a:prstGeom prst="line">
            <a:avLst/>
          </a:prstGeom>
          <a:ln w="1905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8881973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s-ES" sz="3200" b="1" dirty="0">
                <a:latin typeface="Chalkduster"/>
                <a:cs typeface="Chalkduster"/>
              </a:rPr>
              <a:t>17.- ¿Cuáles son las razones más frecuentes que dificultan la </a:t>
            </a:r>
            <a:r>
              <a:rPr lang="es-ES" sz="3200" b="1" dirty="0" err="1">
                <a:latin typeface="Chalkduster"/>
                <a:cs typeface="Chalkduster"/>
              </a:rPr>
              <a:t>derivación</a:t>
            </a:r>
            <a:r>
              <a:rPr lang="es-ES" sz="3200" b="1" dirty="0">
                <a:latin typeface="Chalkduster"/>
                <a:cs typeface="Chalkduster"/>
              </a:rPr>
              <a:t> de pacientes a la USM</a:t>
            </a:r>
            <a:r>
              <a:rPr lang="es-ES" sz="3200" b="1" dirty="0" smtClean="0">
                <a:latin typeface="Chalkduster"/>
                <a:cs typeface="Chalkduster"/>
              </a:rPr>
              <a:t>?</a:t>
            </a:r>
            <a:endParaRPr lang="es-ES" sz="3200" dirty="0">
              <a:latin typeface="Chalkduster"/>
              <a:cs typeface="Chalkduster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pPr>
              <a:buFont typeface="Wingdings" charset="2"/>
              <a:buChar char="ü"/>
            </a:pPr>
            <a:endParaRPr lang="es-ES" sz="2400" dirty="0" smtClean="0">
              <a:latin typeface="Chalkduster"/>
              <a:cs typeface="Chalkduster"/>
            </a:endParaRPr>
          </a:p>
          <a:p>
            <a:pPr>
              <a:buFont typeface="Wingdings" charset="2"/>
              <a:buChar char="ü"/>
            </a:pPr>
            <a:r>
              <a:rPr lang="es-ES" sz="2400" dirty="0" smtClean="0">
                <a:latin typeface="Chalkduster"/>
                <a:cs typeface="Chalkduster"/>
              </a:rPr>
              <a:t>Aspectos burocráticos</a:t>
            </a:r>
            <a:endParaRPr lang="es-ES" sz="2400" dirty="0">
              <a:latin typeface="Chalkduster"/>
              <a:cs typeface="Chalkduster"/>
            </a:endParaRPr>
          </a:p>
          <a:p>
            <a:pPr>
              <a:buFont typeface="Wingdings" charset="2"/>
              <a:buChar char="ü"/>
            </a:pPr>
            <a:r>
              <a:rPr lang="es-ES" sz="2400" b="1" u="sng" dirty="0" smtClean="0">
                <a:latin typeface="Chalkduster"/>
                <a:cs typeface="Chalkduster"/>
              </a:rPr>
              <a:t>Saturación </a:t>
            </a:r>
            <a:r>
              <a:rPr lang="es-ES" sz="2400" b="1" u="sng" dirty="0">
                <a:latin typeface="Chalkduster"/>
                <a:cs typeface="Chalkduster"/>
              </a:rPr>
              <a:t>de las </a:t>
            </a:r>
            <a:r>
              <a:rPr lang="es-ES" sz="2400" b="1" u="sng" dirty="0" smtClean="0">
                <a:latin typeface="Chalkduster"/>
                <a:cs typeface="Chalkduster"/>
              </a:rPr>
              <a:t>USM</a:t>
            </a:r>
          </a:p>
          <a:p>
            <a:pPr>
              <a:buFont typeface="Wingdings" charset="2"/>
              <a:buChar char="ü"/>
            </a:pPr>
            <a:r>
              <a:rPr lang="es-ES" sz="2400" dirty="0" smtClean="0">
                <a:latin typeface="Chalkduster"/>
                <a:cs typeface="Chalkduster"/>
              </a:rPr>
              <a:t>Problemas </a:t>
            </a:r>
            <a:r>
              <a:rPr lang="es-ES" sz="2400" dirty="0">
                <a:latin typeface="Chalkduster"/>
                <a:cs typeface="Chalkduster"/>
              </a:rPr>
              <a:t>de </a:t>
            </a:r>
            <a:r>
              <a:rPr lang="es-ES" sz="2400" dirty="0" smtClean="0">
                <a:latin typeface="Chalkduster"/>
                <a:cs typeface="Chalkduster"/>
              </a:rPr>
              <a:t>coordinación </a:t>
            </a:r>
            <a:r>
              <a:rPr lang="es-ES" sz="2400" dirty="0">
                <a:latin typeface="Chalkduster"/>
                <a:cs typeface="Chalkduster"/>
              </a:rPr>
              <a:t>entre AP y USM </a:t>
            </a:r>
            <a:endParaRPr lang="es-ES" sz="2400" dirty="0" smtClean="0">
              <a:latin typeface="Chalkduster"/>
              <a:cs typeface="Chalkduster"/>
            </a:endParaRPr>
          </a:p>
          <a:p>
            <a:pPr>
              <a:buFont typeface="Wingdings" charset="2"/>
              <a:buChar char="ü"/>
            </a:pPr>
            <a:r>
              <a:rPr lang="es-ES" sz="2400" dirty="0" smtClean="0">
                <a:latin typeface="Chalkduster"/>
                <a:cs typeface="Chalkduster"/>
              </a:rPr>
              <a:t>Dificultades </a:t>
            </a:r>
            <a:r>
              <a:rPr lang="es-ES" sz="2400" dirty="0">
                <a:latin typeface="Chalkduster"/>
                <a:cs typeface="Chalkduster"/>
              </a:rPr>
              <a:t>en contactar con USM </a:t>
            </a:r>
            <a:endParaRPr lang="es-ES" sz="2400" dirty="0" smtClean="0">
              <a:latin typeface="Chalkduster"/>
              <a:cs typeface="Chalkduster"/>
            </a:endParaRPr>
          </a:p>
          <a:p>
            <a:pPr>
              <a:buFont typeface="Wingdings" charset="2"/>
              <a:buChar char="ü"/>
            </a:pPr>
            <a:r>
              <a:rPr lang="es-ES" sz="2400" dirty="0" smtClean="0">
                <a:latin typeface="Chalkduster"/>
                <a:cs typeface="Chalkduster"/>
              </a:rPr>
              <a:t>Demoras </a:t>
            </a:r>
            <a:r>
              <a:rPr lang="es-ES" sz="2400" dirty="0">
                <a:latin typeface="Chalkduster"/>
                <a:cs typeface="Chalkduster"/>
              </a:rPr>
              <a:t>en las </a:t>
            </a:r>
            <a:r>
              <a:rPr lang="es-ES" sz="2400" dirty="0" smtClean="0">
                <a:latin typeface="Chalkduster"/>
                <a:cs typeface="Chalkduster"/>
              </a:rPr>
              <a:t>visitas</a:t>
            </a:r>
          </a:p>
          <a:p>
            <a:pPr>
              <a:buFont typeface="Wingdings" charset="2"/>
              <a:buChar char="ü"/>
            </a:pPr>
            <a:r>
              <a:rPr lang="es-ES" sz="2400" dirty="0" smtClean="0">
                <a:latin typeface="Chalkduster"/>
                <a:cs typeface="Chalkduster"/>
              </a:rPr>
              <a:t>Aspectos </a:t>
            </a:r>
            <a:r>
              <a:rPr lang="es-ES" sz="2400" dirty="0">
                <a:latin typeface="Chalkduster"/>
                <a:cs typeface="Chalkduster"/>
              </a:rPr>
              <a:t>sociales del paciente y/o familia </a:t>
            </a:r>
          </a:p>
          <a:p>
            <a:endParaRPr lang="es-ES" dirty="0"/>
          </a:p>
        </p:txBody>
      </p:sp>
      <p:sp>
        <p:nvSpPr>
          <p:cNvPr id="5" name="CuadroTexto 4"/>
          <p:cNvSpPr txBox="1"/>
          <p:nvPr/>
        </p:nvSpPr>
        <p:spPr>
          <a:xfrm>
            <a:off x="12007273" y="3786909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" dirty="0"/>
          </a:p>
        </p:txBody>
      </p:sp>
      <p:graphicFrame>
        <p:nvGraphicFramePr>
          <p:cNvPr id="6" name="Marcador de contenido 4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329100169"/>
              </p:ext>
            </p:extLst>
          </p:nvPr>
        </p:nvGraphicFramePr>
        <p:xfrm>
          <a:off x="6172200" y="1825625"/>
          <a:ext cx="5181600" cy="35789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7" name="Conector recto 6"/>
          <p:cNvCxnSpPr/>
          <p:nvPr/>
        </p:nvCxnSpPr>
        <p:spPr>
          <a:xfrm flipV="1">
            <a:off x="8940800" y="4027554"/>
            <a:ext cx="883341" cy="900046"/>
          </a:xfrm>
          <a:prstGeom prst="line">
            <a:avLst/>
          </a:prstGeom>
          <a:ln w="1905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Conector recto 8"/>
          <p:cNvCxnSpPr/>
          <p:nvPr/>
        </p:nvCxnSpPr>
        <p:spPr>
          <a:xfrm flipV="1">
            <a:off x="9486900" y="4573654"/>
            <a:ext cx="540441" cy="519046"/>
          </a:xfrm>
          <a:prstGeom prst="line">
            <a:avLst/>
          </a:prstGeom>
          <a:ln w="1905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210452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s-ES" sz="3200" b="1" dirty="0">
                <a:latin typeface="Chalkduster"/>
                <a:cs typeface="Chalkduster"/>
              </a:rPr>
              <a:t>17.- ¿Cuáles son las razones más frecuentes que dificultan la </a:t>
            </a:r>
            <a:r>
              <a:rPr lang="es-ES" sz="3200" b="1" dirty="0" err="1">
                <a:latin typeface="Chalkduster"/>
                <a:cs typeface="Chalkduster"/>
              </a:rPr>
              <a:t>derivación</a:t>
            </a:r>
            <a:r>
              <a:rPr lang="es-ES" sz="3200" b="1" dirty="0">
                <a:latin typeface="Chalkduster"/>
                <a:cs typeface="Chalkduster"/>
              </a:rPr>
              <a:t> de pacientes a la USM</a:t>
            </a:r>
            <a:r>
              <a:rPr lang="es-ES" sz="3200" b="1" dirty="0" smtClean="0">
                <a:latin typeface="Chalkduster"/>
                <a:cs typeface="Chalkduster"/>
              </a:rPr>
              <a:t>?</a:t>
            </a:r>
            <a:endParaRPr lang="es-ES" sz="3200" dirty="0">
              <a:latin typeface="Chalkduster"/>
              <a:cs typeface="Chalkduster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pPr>
              <a:buFont typeface="Wingdings" charset="2"/>
              <a:buChar char="ü"/>
            </a:pPr>
            <a:endParaRPr lang="es-ES" sz="2400" dirty="0" smtClean="0">
              <a:latin typeface="Chalkduster"/>
              <a:cs typeface="Chalkduster"/>
            </a:endParaRPr>
          </a:p>
          <a:p>
            <a:pPr>
              <a:buFont typeface="Wingdings" charset="2"/>
              <a:buChar char="ü"/>
            </a:pPr>
            <a:r>
              <a:rPr lang="es-ES" sz="2400" dirty="0" smtClean="0">
                <a:latin typeface="Chalkduster"/>
                <a:cs typeface="Chalkduster"/>
              </a:rPr>
              <a:t>Aspectos burocráticos</a:t>
            </a:r>
            <a:endParaRPr lang="es-ES" sz="2400" dirty="0">
              <a:latin typeface="Chalkduster"/>
              <a:cs typeface="Chalkduster"/>
            </a:endParaRPr>
          </a:p>
          <a:p>
            <a:pPr>
              <a:buFont typeface="Wingdings" charset="2"/>
              <a:buChar char="ü"/>
            </a:pPr>
            <a:r>
              <a:rPr lang="es-ES" sz="2400" dirty="0" smtClean="0">
                <a:latin typeface="Chalkduster"/>
                <a:cs typeface="Chalkduster"/>
              </a:rPr>
              <a:t>Saturación </a:t>
            </a:r>
            <a:r>
              <a:rPr lang="es-ES" sz="2400" dirty="0">
                <a:latin typeface="Chalkduster"/>
                <a:cs typeface="Chalkduster"/>
              </a:rPr>
              <a:t>de las </a:t>
            </a:r>
            <a:r>
              <a:rPr lang="es-ES" sz="2400" dirty="0" smtClean="0">
                <a:latin typeface="Chalkduster"/>
                <a:cs typeface="Chalkduster"/>
              </a:rPr>
              <a:t>USM</a:t>
            </a:r>
          </a:p>
          <a:p>
            <a:pPr>
              <a:buFont typeface="Wingdings" charset="2"/>
              <a:buChar char="ü"/>
            </a:pPr>
            <a:r>
              <a:rPr lang="es-ES" sz="2400" b="1" u="sng" dirty="0" smtClean="0">
                <a:latin typeface="Chalkduster"/>
                <a:cs typeface="Chalkduster"/>
              </a:rPr>
              <a:t>Problemas </a:t>
            </a:r>
            <a:r>
              <a:rPr lang="es-ES" sz="2400" b="1" u="sng" dirty="0">
                <a:latin typeface="Chalkduster"/>
                <a:cs typeface="Chalkduster"/>
              </a:rPr>
              <a:t>de </a:t>
            </a:r>
            <a:r>
              <a:rPr lang="es-ES" sz="2400" b="1" u="sng" dirty="0" smtClean="0">
                <a:latin typeface="Chalkduster"/>
                <a:cs typeface="Chalkduster"/>
              </a:rPr>
              <a:t>coordinación </a:t>
            </a:r>
            <a:r>
              <a:rPr lang="es-ES" sz="2400" b="1" u="sng" dirty="0">
                <a:latin typeface="Chalkduster"/>
                <a:cs typeface="Chalkduster"/>
              </a:rPr>
              <a:t>entre AP y USM </a:t>
            </a:r>
            <a:endParaRPr lang="es-ES" sz="2400" b="1" u="sng" dirty="0" smtClean="0">
              <a:latin typeface="Chalkduster"/>
              <a:cs typeface="Chalkduster"/>
            </a:endParaRPr>
          </a:p>
          <a:p>
            <a:pPr>
              <a:buFont typeface="Wingdings" charset="2"/>
              <a:buChar char="ü"/>
            </a:pPr>
            <a:r>
              <a:rPr lang="es-ES" sz="2400" dirty="0" smtClean="0">
                <a:latin typeface="Chalkduster"/>
                <a:cs typeface="Chalkduster"/>
              </a:rPr>
              <a:t>Dificultades </a:t>
            </a:r>
            <a:r>
              <a:rPr lang="es-ES" sz="2400" dirty="0">
                <a:latin typeface="Chalkduster"/>
                <a:cs typeface="Chalkduster"/>
              </a:rPr>
              <a:t>en contactar con USM </a:t>
            </a:r>
            <a:endParaRPr lang="es-ES" sz="2400" dirty="0" smtClean="0">
              <a:latin typeface="Chalkduster"/>
              <a:cs typeface="Chalkduster"/>
            </a:endParaRPr>
          </a:p>
          <a:p>
            <a:pPr>
              <a:buFont typeface="Wingdings" charset="2"/>
              <a:buChar char="ü"/>
            </a:pPr>
            <a:r>
              <a:rPr lang="es-ES" sz="2400" dirty="0" smtClean="0">
                <a:latin typeface="Chalkduster"/>
                <a:cs typeface="Chalkduster"/>
              </a:rPr>
              <a:t>Demoras </a:t>
            </a:r>
            <a:r>
              <a:rPr lang="es-ES" sz="2400" dirty="0">
                <a:latin typeface="Chalkduster"/>
                <a:cs typeface="Chalkduster"/>
              </a:rPr>
              <a:t>en las </a:t>
            </a:r>
            <a:r>
              <a:rPr lang="es-ES" sz="2400" dirty="0" smtClean="0">
                <a:latin typeface="Chalkduster"/>
                <a:cs typeface="Chalkduster"/>
              </a:rPr>
              <a:t>visitas</a:t>
            </a:r>
          </a:p>
          <a:p>
            <a:pPr>
              <a:buFont typeface="Wingdings" charset="2"/>
              <a:buChar char="ü"/>
            </a:pPr>
            <a:r>
              <a:rPr lang="es-ES" sz="2400" dirty="0" smtClean="0">
                <a:latin typeface="Chalkduster"/>
                <a:cs typeface="Chalkduster"/>
              </a:rPr>
              <a:t>Aspectos </a:t>
            </a:r>
            <a:r>
              <a:rPr lang="es-ES" sz="2400" dirty="0">
                <a:latin typeface="Chalkduster"/>
                <a:cs typeface="Chalkduster"/>
              </a:rPr>
              <a:t>sociales del paciente y/o familia </a:t>
            </a:r>
          </a:p>
          <a:p>
            <a:endParaRPr lang="es-ES" dirty="0"/>
          </a:p>
        </p:txBody>
      </p:sp>
      <p:sp>
        <p:nvSpPr>
          <p:cNvPr id="5" name="CuadroTexto 4"/>
          <p:cNvSpPr txBox="1"/>
          <p:nvPr/>
        </p:nvSpPr>
        <p:spPr>
          <a:xfrm>
            <a:off x="12007273" y="3786909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" dirty="0"/>
          </a:p>
        </p:txBody>
      </p:sp>
      <p:graphicFrame>
        <p:nvGraphicFramePr>
          <p:cNvPr id="6" name="Marcador de contenido 4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90275719"/>
              </p:ext>
            </p:extLst>
          </p:nvPr>
        </p:nvGraphicFramePr>
        <p:xfrm>
          <a:off x="6172200" y="1825625"/>
          <a:ext cx="5181600" cy="35648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598181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s-ES" sz="3200" b="1" dirty="0">
                <a:latin typeface="Chalkduster"/>
                <a:cs typeface="Chalkduster"/>
              </a:rPr>
              <a:t>17.- ¿Cuáles son las razones más frecuentes que dificultan la </a:t>
            </a:r>
            <a:r>
              <a:rPr lang="es-ES" sz="3200" b="1" dirty="0" err="1">
                <a:latin typeface="Chalkduster"/>
                <a:cs typeface="Chalkduster"/>
              </a:rPr>
              <a:t>derivación</a:t>
            </a:r>
            <a:r>
              <a:rPr lang="es-ES" sz="3200" b="1" dirty="0">
                <a:latin typeface="Chalkduster"/>
                <a:cs typeface="Chalkduster"/>
              </a:rPr>
              <a:t> de pacientes a la USM</a:t>
            </a:r>
            <a:r>
              <a:rPr lang="es-ES" sz="3200" b="1" dirty="0" smtClean="0">
                <a:latin typeface="Chalkduster"/>
                <a:cs typeface="Chalkduster"/>
              </a:rPr>
              <a:t>?</a:t>
            </a:r>
            <a:endParaRPr lang="es-ES" sz="3200" dirty="0">
              <a:latin typeface="Chalkduster"/>
              <a:cs typeface="Chalkduster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pPr>
              <a:buFont typeface="Wingdings" charset="2"/>
              <a:buChar char="ü"/>
            </a:pPr>
            <a:endParaRPr lang="es-ES" sz="2400" dirty="0" smtClean="0">
              <a:latin typeface="Chalkduster"/>
              <a:cs typeface="Chalkduster"/>
            </a:endParaRPr>
          </a:p>
          <a:p>
            <a:pPr>
              <a:buFont typeface="Wingdings" charset="2"/>
              <a:buChar char="ü"/>
            </a:pPr>
            <a:r>
              <a:rPr lang="es-ES" sz="2400" dirty="0" smtClean="0">
                <a:latin typeface="Chalkduster"/>
                <a:cs typeface="Chalkduster"/>
              </a:rPr>
              <a:t>Aspectos burocráticos</a:t>
            </a:r>
            <a:endParaRPr lang="es-ES" sz="2400" dirty="0">
              <a:latin typeface="Chalkduster"/>
              <a:cs typeface="Chalkduster"/>
            </a:endParaRPr>
          </a:p>
          <a:p>
            <a:pPr>
              <a:buFont typeface="Wingdings" charset="2"/>
              <a:buChar char="ü"/>
            </a:pPr>
            <a:r>
              <a:rPr lang="es-ES" sz="2400" dirty="0" smtClean="0">
                <a:latin typeface="Chalkduster"/>
                <a:cs typeface="Chalkduster"/>
              </a:rPr>
              <a:t>Saturación </a:t>
            </a:r>
            <a:r>
              <a:rPr lang="es-ES" sz="2400" dirty="0">
                <a:latin typeface="Chalkduster"/>
                <a:cs typeface="Chalkduster"/>
              </a:rPr>
              <a:t>de las </a:t>
            </a:r>
            <a:r>
              <a:rPr lang="es-ES" sz="2400" dirty="0" smtClean="0">
                <a:latin typeface="Chalkduster"/>
                <a:cs typeface="Chalkduster"/>
              </a:rPr>
              <a:t>USM</a:t>
            </a:r>
          </a:p>
          <a:p>
            <a:pPr>
              <a:buFont typeface="Wingdings" charset="2"/>
              <a:buChar char="ü"/>
            </a:pPr>
            <a:r>
              <a:rPr lang="es-ES" sz="2400" dirty="0" smtClean="0">
                <a:latin typeface="Chalkduster"/>
                <a:cs typeface="Chalkduster"/>
              </a:rPr>
              <a:t>Problemas </a:t>
            </a:r>
            <a:r>
              <a:rPr lang="es-ES" sz="2400" dirty="0">
                <a:latin typeface="Chalkduster"/>
                <a:cs typeface="Chalkduster"/>
              </a:rPr>
              <a:t>de </a:t>
            </a:r>
            <a:r>
              <a:rPr lang="es-ES" sz="2400" dirty="0" smtClean="0">
                <a:latin typeface="Chalkduster"/>
                <a:cs typeface="Chalkduster"/>
              </a:rPr>
              <a:t>coordinación </a:t>
            </a:r>
            <a:r>
              <a:rPr lang="es-ES" sz="2400" dirty="0">
                <a:latin typeface="Chalkduster"/>
                <a:cs typeface="Chalkduster"/>
              </a:rPr>
              <a:t>entre AP y USM </a:t>
            </a:r>
            <a:endParaRPr lang="es-ES" sz="2400" dirty="0" smtClean="0">
              <a:latin typeface="Chalkduster"/>
              <a:cs typeface="Chalkduster"/>
            </a:endParaRPr>
          </a:p>
          <a:p>
            <a:pPr>
              <a:buFont typeface="Wingdings" charset="2"/>
              <a:buChar char="ü"/>
            </a:pPr>
            <a:r>
              <a:rPr lang="es-ES" sz="2400" b="1" u="sng" dirty="0" smtClean="0">
                <a:latin typeface="Chalkduster"/>
                <a:cs typeface="Chalkduster"/>
              </a:rPr>
              <a:t>Dificultades </a:t>
            </a:r>
            <a:r>
              <a:rPr lang="es-ES" sz="2400" b="1" u="sng" dirty="0">
                <a:latin typeface="Chalkduster"/>
                <a:cs typeface="Chalkduster"/>
              </a:rPr>
              <a:t>en contactar con USM </a:t>
            </a:r>
            <a:endParaRPr lang="es-ES" sz="2400" b="1" u="sng" dirty="0" smtClean="0">
              <a:latin typeface="Chalkduster"/>
              <a:cs typeface="Chalkduster"/>
            </a:endParaRPr>
          </a:p>
          <a:p>
            <a:pPr>
              <a:buFont typeface="Wingdings" charset="2"/>
              <a:buChar char="ü"/>
            </a:pPr>
            <a:r>
              <a:rPr lang="es-ES" sz="2400" dirty="0" smtClean="0">
                <a:latin typeface="Chalkduster"/>
                <a:cs typeface="Chalkduster"/>
              </a:rPr>
              <a:t>Demoras </a:t>
            </a:r>
            <a:r>
              <a:rPr lang="es-ES" sz="2400" dirty="0">
                <a:latin typeface="Chalkduster"/>
                <a:cs typeface="Chalkduster"/>
              </a:rPr>
              <a:t>en las </a:t>
            </a:r>
            <a:r>
              <a:rPr lang="es-ES" sz="2400" dirty="0" smtClean="0">
                <a:latin typeface="Chalkduster"/>
                <a:cs typeface="Chalkduster"/>
              </a:rPr>
              <a:t>visitas</a:t>
            </a:r>
          </a:p>
          <a:p>
            <a:pPr>
              <a:buFont typeface="Wingdings" charset="2"/>
              <a:buChar char="ü"/>
            </a:pPr>
            <a:r>
              <a:rPr lang="es-ES" sz="2400" dirty="0" smtClean="0">
                <a:latin typeface="Chalkduster"/>
                <a:cs typeface="Chalkduster"/>
              </a:rPr>
              <a:t>Aspectos </a:t>
            </a:r>
            <a:r>
              <a:rPr lang="es-ES" sz="2400" dirty="0">
                <a:latin typeface="Chalkduster"/>
                <a:cs typeface="Chalkduster"/>
              </a:rPr>
              <a:t>sociales del paciente y/o familia </a:t>
            </a:r>
          </a:p>
          <a:p>
            <a:endParaRPr lang="es-ES" dirty="0"/>
          </a:p>
        </p:txBody>
      </p:sp>
      <p:sp>
        <p:nvSpPr>
          <p:cNvPr id="5" name="CuadroTexto 4"/>
          <p:cNvSpPr txBox="1"/>
          <p:nvPr/>
        </p:nvSpPr>
        <p:spPr>
          <a:xfrm>
            <a:off x="12007273" y="3786909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" dirty="0"/>
          </a:p>
        </p:txBody>
      </p:sp>
      <p:graphicFrame>
        <p:nvGraphicFramePr>
          <p:cNvPr id="6" name="Marcador de contenido 4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848995626"/>
              </p:ext>
            </p:extLst>
          </p:nvPr>
        </p:nvGraphicFramePr>
        <p:xfrm>
          <a:off x="6172200" y="1825625"/>
          <a:ext cx="5181600" cy="35930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7" name="Conector recto 6"/>
          <p:cNvCxnSpPr/>
          <p:nvPr/>
        </p:nvCxnSpPr>
        <p:spPr>
          <a:xfrm flipV="1">
            <a:off x="6439558" y="4573653"/>
            <a:ext cx="793783" cy="813535"/>
          </a:xfrm>
          <a:prstGeom prst="line">
            <a:avLst/>
          </a:prstGeom>
          <a:ln w="1905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733434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s-ES" sz="3200" b="1" dirty="0">
                <a:latin typeface="Chalkduster"/>
                <a:cs typeface="Chalkduster"/>
              </a:rPr>
              <a:t>17.- ¿Cuáles son las razones más frecuentes que dificultan la </a:t>
            </a:r>
            <a:r>
              <a:rPr lang="es-ES" sz="3200" b="1" dirty="0" smtClean="0">
                <a:latin typeface="Chalkduster"/>
                <a:cs typeface="Chalkduster"/>
              </a:rPr>
              <a:t>derivación </a:t>
            </a:r>
            <a:r>
              <a:rPr lang="es-ES" sz="3200" b="1" dirty="0">
                <a:latin typeface="Chalkduster"/>
                <a:cs typeface="Chalkduster"/>
              </a:rPr>
              <a:t>de pacientes a la USM</a:t>
            </a:r>
            <a:r>
              <a:rPr lang="es-ES" sz="3200" b="1" dirty="0" smtClean="0">
                <a:latin typeface="Chalkduster"/>
                <a:cs typeface="Chalkduster"/>
              </a:rPr>
              <a:t>?</a:t>
            </a:r>
            <a:endParaRPr lang="es-ES" sz="3200" dirty="0">
              <a:latin typeface="Chalkduster"/>
              <a:cs typeface="Chalkduster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pPr>
              <a:buFont typeface="Wingdings" charset="2"/>
              <a:buChar char="ü"/>
            </a:pPr>
            <a:endParaRPr lang="es-ES" sz="2400" dirty="0" smtClean="0">
              <a:latin typeface="Chalkduster"/>
              <a:cs typeface="Chalkduster"/>
            </a:endParaRPr>
          </a:p>
          <a:p>
            <a:pPr>
              <a:buFont typeface="Wingdings" charset="2"/>
              <a:buChar char="ü"/>
            </a:pPr>
            <a:r>
              <a:rPr lang="es-ES" sz="2400" dirty="0" smtClean="0">
                <a:latin typeface="Chalkduster"/>
                <a:cs typeface="Chalkduster"/>
              </a:rPr>
              <a:t>Aspectos burocráticos</a:t>
            </a:r>
            <a:endParaRPr lang="es-ES" sz="2400" dirty="0">
              <a:latin typeface="Chalkduster"/>
              <a:cs typeface="Chalkduster"/>
            </a:endParaRPr>
          </a:p>
          <a:p>
            <a:pPr>
              <a:buFont typeface="Wingdings" charset="2"/>
              <a:buChar char="ü"/>
            </a:pPr>
            <a:r>
              <a:rPr lang="es-ES" sz="2400" dirty="0" smtClean="0">
                <a:latin typeface="Chalkduster"/>
                <a:cs typeface="Chalkduster"/>
              </a:rPr>
              <a:t>Saturación </a:t>
            </a:r>
            <a:r>
              <a:rPr lang="es-ES" sz="2400" dirty="0">
                <a:latin typeface="Chalkduster"/>
                <a:cs typeface="Chalkduster"/>
              </a:rPr>
              <a:t>de las </a:t>
            </a:r>
            <a:r>
              <a:rPr lang="es-ES" sz="2400" dirty="0" smtClean="0">
                <a:latin typeface="Chalkduster"/>
                <a:cs typeface="Chalkduster"/>
              </a:rPr>
              <a:t>USM</a:t>
            </a:r>
          </a:p>
          <a:p>
            <a:pPr>
              <a:buFont typeface="Wingdings" charset="2"/>
              <a:buChar char="ü"/>
            </a:pPr>
            <a:r>
              <a:rPr lang="es-ES" sz="2400" dirty="0" smtClean="0">
                <a:latin typeface="Chalkduster"/>
                <a:cs typeface="Chalkduster"/>
              </a:rPr>
              <a:t>Problemas </a:t>
            </a:r>
            <a:r>
              <a:rPr lang="es-ES" sz="2400" dirty="0">
                <a:latin typeface="Chalkduster"/>
                <a:cs typeface="Chalkduster"/>
              </a:rPr>
              <a:t>de </a:t>
            </a:r>
            <a:r>
              <a:rPr lang="es-ES" sz="2400" dirty="0" smtClean="0">
                <a:latin typeface="Chalkduster"/>
                <a:cs typeface="Chalkduster"/>
              </a:rPr>
              <a:t>coordinación </a:t>
            </a:r>
            <a:r>
              <a:rPr lang="es-ES" sz="2400" dirty="0">
                <a:latin typeface="Chalkduster"/>
                <a:cs typeface="Chalkduster"/>
              </a:rPr>
              <a:t>entre AP y USM </a:t>
            </a:r>
            <a:endParaRPr lang="es-ES" sz="2400" dirty="0" smtClean="0">
              <a:latin typeface="Chalkduster"/>
              <a:cs typeface="Chalkduster"/>
            </a:endParaRPr>
          </a:p>
          <a:p>
            <a:pPr>
              <a:buFont typeface="Wingdings" charset="2"/>
              <a:buChar char="ü"/>
            </a:pPr>
            <a:r>
              <a:rPr lang="es-ES" sz="2400" dirty="0" smtClean="0">
                <a:latin typeface="Chalkduster"/>
                <a:cs typeface="Chalkduster"/>
              </a:rPr>
              <a:t>Dificultades </a:t>
            </a:r>
            <a:r>
              <a:rPr lang="es-ES" sz="2400" dirty="0">
                <a:latin typeface="Chalkduster"/>
                <a:cs typeface="Chalkduster"/>
              </a:rPr>
              <a:t>en contactar con USM </a:t>
            </a:r>
            <a:endParaRPr lang="es-ES" sz="2400" dirty="0" smtClean="0">
              <a:latin typeface="Chalkduster"/>
              <a:cs typeface="Chalkduster"/>
            </a:endParaRPr>
          </a:p>
          <a:p>
            <a:pPr>
              <a:buFont typeface="Wingdings" charset="2"/>
              <a:buChar char="ü"/>
            </a:pPr>
            <a:r>
              <a:rPr lang="es-ES" sz="2400" b="1" u="sng" dirty="0" smtClean="0">
                <a:latin typeface="Chalkduster"/>
                <a:cs typeface="Chalkduster"/>
              </a:rPr>
              <a:t>Demoras </a:t>
            </a:r>
            <a:r>
              <a:rPr lang="es-ES" sz="2400" b="1" u="sng" dirty="0">
                <a:latin typeface="Chalkduster"/>
                <a:cs typeface="Chalkduster"/>
              </a:rPr>
              <a:t>en las </a:t>
            </a:r>
            <a:r>
              <a:rPr lang="es-ES" sz="2400" b="1" u="sng" dirty="0" smtClean="0">
                <a:latin typeface="Chalkduster"/>
                <a:cs typeface="Chalkduster"/>
              </a:rPr>
              <a:t>visitas</a:t>
            </a:r>
          </a:p>
          <a:p>
            <a:pPr>
              <a:buFont typeface="Wingdings" charset="2"/>
              <a:buChar char="ü"/>
            </a:pPr>
            <a:r>
              <a:rPr lang="es-ES" sz="2400" dirty="0" smtClean="0">
                <a:latin typeface="Chalkduster"/>
                <a:cs typeface="Chalkduster"/>
              </a:rPr>
              <a:t>Aspectos </a:t>
            </a:r>
            <a:r>
              <a:rPr lang="es-ES" sz="2400" dirty="0">
                <a:latin typeface="Chalkduster"/>
                <a:cs typeface="Chalkduster"/>
              </a:rPr>
              <a:t>sociales del paciente y/o familia </a:t>
            </a:r>
          </a:p>
          <a:p>
            <a:endParaRPr lang="es-ES" dirty="0"/>
          </a:p>
        </p:txBody>
      </p:sp>
      <p:sp>
        <p:nvSpPr>
          <p:cNvPr id="5" name="CuadroTexto 4"/>
          <p:cNvSpPr txBox="1"/>
          <p:nvPr/>
        </p:nvSpPr>
        <p:spPr>
          <a:xfrm>
            <a:off x="12007273" y="3786909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" dirty="0"/>
          </a:p>
        </p:txBody>
      </p:sp>
      <p:graphicFrame>
        <p:nvGraphicFramePr>
          <p:cNvPr id="6" name="Marcador de contenido 4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492025665"/>
              </p:ext>
            </p:extLst>
          </p:nvPr>
        </p:nvGraphicFramePr>
        <p:xfrm>
          <a:off x="6172200" y="1825625"/>
          <a:ext cx="5181600" cy="35789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7" name="Conector recto 6"/>
          <p:cNvCxnSpPr/>
          <p:nvPr/>
        </p:nvCxnSpPr>
        <p:spPr>
          <a:xfrm flipV="1">
            <a:off x="8979661" y="4008148"/>
            <a:ext cx="902929" cy="882982"/>
          </a:xfrm>
          <a:prstGeom prst="line">
            <a:avLst/>
          </a:prstGeom>
          <a:ln w="1905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Conector recto 7"/>
          <p:cNvCxnSpPr/>
          <p:nvPr/>
        </p:nvCxnSpPr>
        <p:spPr>
          <a:xfrm flipV="1">
            <a:off x="9565077" y="4504206"/>
            <a:ext cx="545725" cy="575427"/>
          </a:xfrm>
          <a:prstGeom prst="line">
            <a:avLst/>
          </a:prstGeom>
          <a:ln w="1905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861597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s-ES" sz="3200" b="1" dirty="0">
                <a:latin typeface="Chalkduster"/>
                <a:cs typeface="Chalkduster"/>
              </a:rPr>
              <a:t>17.- ¿Cuáles son las razones más frecuentes que dificultan la </a:t>
            </a:r>
            <a:r>
              <a:rPr lang="es-ES" sz="3200" b="1" dirty="0" smtClean="0">
                <a:latin typeface="Chalkduster"/>
                <a:cs typeface="Chalkduster"/>
              </a:rPr>
              <a:t>derivación </a:t>
            </a:r>
            <a:r>
              <a:rPr lang="es-ES" sz="3200" b="1" dirty="0">
                <a:latin typeface="Chalkduster"/>
                <a:cs typeface="Chalkduster"/>
              </a:rPr>
              <a:t>de pacientes a la USM</a:t>
            </a:r>
            <a:r>
              <a:rPr lang="es-ES" sz="3200" b="1" dirty="0" smtClean="0">
                <a:latin typeface="Chalkduster"/>
                <a:cs typeface="Chalkduster"/>
              </a:rPr>
              <a:t>?</a:t>
            </a:r>
            <a:endParaRPr lang="es-ES" sz="3200" dirty="0">
              <a:latin typeface="Chalkduster"/>
              <a:cs typeface="Chalkduster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pPr>
              <a:buFont typeface="Wingdings" charset="2"/>
              <a:buChar char="ü"/>
            </a:pPr>
            <a:endParaRPr lang="es-ES" sz="2400" dirty="0" smtClean="0">
              <a:latin typeface="Chalkduster"/>
              <a:cs typeface="Chalkduster"/>
            </a:endParaRPr>
          </a:p>
          <a:p>
            <a:pPr>
              <a:buFont typeface="Wingdings" charset="2"/>
              <a:buChar char="ü"/>
            </a:pPr>
            <a:r>
              <a:rPr lang="es-ES" sz="2400" dirty="0" smtClean="0">
                <a:latin typeface="Chalkduster"/>
                <a:cs typeface="Chalkduster"/>
              </a:rPr>
              <a:t>Aspectos burocráticos</a:t>
            </a:r>
            <a:endParaRPr lang="es-ES" sz="2400" dirty="0">
              <a:latin typeface="Chalkduster"/>
              <a:cs typeface="Chalkduster"/>
            </a:endParaRPr>
          </a:p>
          <a:p>
            <a:pPr>
              <a:buFont typeface="Wingdings" charset="2"/>
              <a:buChar char="ü"/>
            </a:pPr>
            <a:r>
              <a:rPr lang="es-ES" sz="2400" dirty="0" smtClean="0">
                <a:latin typeface="Chalkduster"/>
                <a:cs typeface="Chalkduster"/>
              </a:rPr>
              <a:t>Saturación </a:t>
            </a:r>
            <a:r>
              <a:rPr lang="es-ES" sz="2400" dirty="0">
                <a:latin typeface="Chalkduster"/>
                <a:cs typeface="Chalkduster"/>
              </a:rPr>
              <a:t>de las </a:t>
            </a:r>
            <a:r>
              <a:rPr lang="es-ES" sz="2400" dirty="0" smtClean="0">
                <a:latin typeface="Chalkduster"/>
                <a:cs typeface="Chalkduster"/>
              </a:rPr>
              <a:t>USM</a:t>
            </a:r>
          </a:p>
          <a:p>
            <a:pPr>
              <a:buFont typeface="Wingdings" charset="2"/>
              <a:buChar char="ü"/>
            </a:pPr>
            <a:r>
              <a:rPr lang="es-ES" sz="2400" dirty="0" smtClean="0">
                <a:latin typeface="Chalkduster"/>
                <a:cs typeface="Chalkduster"/>
              </a:rPr>
              <a:t>Problemas </a:t>
            </a:r>
            <a:r>
              <a:rPr lang="es-ES" sz="2400" dirty="0">
                <a:latin typeface="Chalkduster"/>
                <a:cs typeface="Chalkduster"/>
              </a:rPr>
              <a:t>de </a:t>
            </a:r>
            <a:r>
              <a:rPr lang="es-ES" sz="2400" dirty="0" smtClean="0">
                <a:latin typeface="Chalkduster"/>
                <a:cs typeface="Chalkduster"/>
              </a:rPr>
              <a:t>coordinación </a:t>
            </a:r>
            <a:r>
              <a:rPr lang="es-ES" sz="2400" dirty="0">
                <a:latin typeface="Chalkduster"/>
                <a:cs typeface="Chalkduster"/>
              </a:rPr>
              <a:t>entre AP y USM </a:t>
            </a:r>
            <a:endParaRPr lang="es-ES" sz="2400" dirty="0" smtClean="0">
              <a:latin typeface="Chalkduster"/>
              <a:cs typeface="Chalkduster"/>
            </a:endParaRPr>
          </a:p>
          <a:p>
            <a:pPr>
              <a:buFont typeface="Wingdings" charset="2"/>
              <a:buChar char="ü"/>
            </a:pPr>
            <a:r>
              <a:rPr lang="es-ES" sz="2400" dirty="0" smtClean="0">
                <a:latin typeface="Chalkduster"/>
                <a:cs typeface="Chalkduster"/>
              </a:rPr>
              <a:t>Dificultades </a:t>
            </a:r>
            <a:r>
              <a:rPr lang="es-ES" sz="2400" dirty="0">
                <a:latin typeface="Chalkduster"/>
                <a:cs typeface="Chalkduster"/>
              </a:rPr>
              <a:t>en contactar con USM </a:t>
            </a:r>
            <a:endParaRPr lang="es-ES" sz="2400" dirty="0" smtClean="0">
              <a:latin typeface="Chalkduster"/>
              <a:cs typeface="Chalkduster"/>
            </a:endParaRPr>
          </a:p>
          <a:p>
            <a:pPr>
              <a:buFont typeface="Wingdings" charset="2"/>
              <a:buChar char="ü"/>
            </a:pPr>
            <a:r>
              <a:rPr lang="es-ES" sz="2400" dirty="0" smtClean="0">
                <a:latin typeface="Chalkduster"/>
                <a:cs typeface="Chalkduster"/>
              </a:rPr>
              <a:t>Demoras </a:t>
            </a:r>
            <a:r>
              <a:rPr lang="es-ES" sz="2400" dirty="0">
                <a:latin typeface="Chalkduster"/>
                <a:cs typeface="Chalkduster"/>
              </a:rPr>
              <a:t>en las </a:t>
            </a:r>
            <a:r>
              <a:rPr lang="es-ES" sz="2400" dirty="0" smtClean="0">
                <a:latin typeface="Chalkduster"/>
                <a:cs typeface="Chalkduster"/>
              </a:rPr>
              <a:t>visitas</a:t>
            </a:r>
          </a:p>
          <a:p>
            <a:pPr>
              <a:buFont typeface="Wingdings" charset="2"/>
              <a:buChar char="ü"/>
            </a:pPr>
            <a:r>
              <a:rPr lang="es-ES" sz="2400" b="1" u="sng" dirty="0" smtClean="0">
                <a:latin typeface="Chalkduster"/>
                <a:cs typeface="Chalkduster"/>
              </a:rPr>
              <a:t>Aspectos </a:t>
            </a:r>
            <a:r>
              <a:rPr lang="es-ES" sz="2400" b="1" u="sng" dirty="0">
                <a:latin typeface="Chalkduster"/>
                <a:cs typeface="Chalkduster"/>
              </a:rPr>
              <a:t>sociales del paciente y/o familia </a:t>
            </a:r>
          </a:p>
          <a:p>
            <a:endParaRPr lang="es-ES" dirty="0"/>
          </a:p>
        </p:txBody>
      </p:sp>
      <p:sp>
        <p:nvSpPr>
          <p:cNvPr id="5" name="CuadroTexto 4"/>
          <p:cNvSpPr txBox="1"/>
          <p:nvPr/>
        </p:nvSpPr>
        <p:spPr>
          <a:xfrm>
            <a:off x="12007273" y="3786909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" dirty="0"/>
          </a:p>
        </p:txBody>
      </p:sp>
      <p:graphicFrame>
        <p:nvGraphicFramePr>
          <p:cNvPr id="6" name="Marcador de contenido 4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944407346"/>
              </p:ext>
            </p:extLst>
          </p:nvPr>
        </p:nvGraphicFramePr>
        <p:xfrm>
          <a:off x="6172200" y="1825625"/>
          <a:ext cx="5181600" cy="36034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7" name="Conector recto 6"/>
          <p:cNvCxnSpPr/>
          <p:nvPr/>
        </p:nvCxnSpPr>
        <p:spPr>
          <a:xfrm flipV="1">
            <a:off x="7580620" y="3988306"/>
            <a:ext cx="902929" cy="882982"/>
          </a:xfrm>
          <a:prstGeom prst="line">
            <a:avLst/>
          </a:prstGeom>
          <a:ln w="1905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Conector recto 7"/>
          <p:cNvCxnSpPr/>
          <p:nvPr/>
        </p:nvCxnSpPr>
        <p:spPr>
          <a:xfrm flipV="1">
            <a:off x="7957669" y="4692709"/>
            <a:ext cx="545725" cy="575427"/>
          </a:xfrm>
          <a:prstGeom prst="line">
            <a:avLst/>
          </a:prstGeom>
          <a:ln w="1905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865571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s-ES" sz="3200" b="1" dirty="0">
                <a:latin typeface="Chalkduster"/>
                <a:cs typeface="Chalkduster"/>
              </a:rPr>
              <a:t>18.- ¿Cómo </a:t>
            </a:r>
            <a:r>
              <a:rPr lang="es-ES" sz="3200" b="1" dirty="0" smtClean="0">
                <a:latin typeface="Chalkduster"/>
                <a:cs typeface="Chalkduster"/>
              </a:rPr>
              <a:t>consideras </a:t>
            </a:r>
            <a:r>
              <a:rPr lang="es-ES" sz="3200" b="1" dirty="0">
                <a:latin typeface="Chalkduster"/>
                <a:cs typeface="Chalkduster"/>
              </a:rPr>
              <a:t>la respuesta asistencial en los siguientes casos? </a:t>
            </a:r>
            <a:endParaRPr lang="es-ES" sz="3200" dirty="0">
              <a:latin typeface="Chalkduster"/>
              <a:cs typeface="Chalkduster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Font typeface="Wingdings" charset="2"/>
              <a:buChar char="ü"/>
            </a:pPr>
            <a:r>
              <a:rPr lang="es-ES" sz="2400" b="1" u="sng" dirty="0" smtClean="0">
                <a:latin typeface="Chalkduster"/>
                <a:cs typeface="Chalkduster"/>
              </a:rPr>
              <a:t>Derivación </a:t>
            </a:r>
            <a:r>
              <a:rPr lang="es-ES" sz="2400" b="1" u="sng" dirty="0">
                <a:latin typeface="Chalkduster"/>
                <a:cs typeface="Chalkduster"/>
              </a:rPr>
              <a:t>ordinaria </a:t>
            </a:r>
          </a:p>
          <a:p>
            <a:pPr>
              <a:buFont typeface="Wingdings" charset="2"/>
              <a:buChar char="ü"/>
            </a:pPr>
            <a:r>
              <a:rPr lang="es-ES" sz="2400" dirty="0" smtClean="0">
                <a:latin typeface="Chalkduster"/>
                <a:cs typeface="Chalkduster"/>
              </a:rPr>
              <a:t>Derivación </a:t>
            </a:r>
            <a:r>
              <a:rPr lang="es-ES" sz="2400" dirty="0">
                <a:latin typeface="Chalkduster"/>
                <a:cs typeface="Chalkduster"/>
              </a:rPr>
              <a:t>preferente </a:t>
            </a:r>
          </a:p>
          <a:p>
            <a:pPr>
              <a:buFont typeface="Wingdings" charset="2"/>
              <a:buChar char="ü"/>
            </a:pPr>
            <a:r>
              <a:rPr lang="es-ES" sz="2400" dirty="0" smtClean="0">
                <a:latin typeface="Chalkduster"/>
                <a:cs typeface="Chalkduster"/>
              </a:rPr>
              <a:t>Derivación </a:t>
            </a:r>
            <a:r>
              <a:rPr lang="es-ES" sz="2400" dirty="0">
                <a:latin typeface="Chalkduster"/>
                <a:cs typeface="Chalkduster"/>
              </a:rPr>
              <a:t>urgente </a:t>
            </a:r>
          </a:p>
          <a:p>
            <a:pPr>
              <a:buFont typeface="Wingdings" charset="2"/>
              <a:buChar char="ü"/>
            </a:pPr>
            <a:r>
              <a:rPr lang="es-ES" sz="2400" dirty="0" smtClean="0">
                <a:latin typeface="Chalkduster"/>
                <a:cs typeface="Chalkduster"/>
              </a:rPr>
              <a:t>Información </a:t>
            </a:r>
            <a:r>
              <a:rPr lang="es-ES" sz="2400" dirty="0">
                <a:latin typeface="Chalkduster"/>
                <a:cs typeface="Chalkduster"/>
              </a:rPr>
              <a:t>del caso de </a:t>
            </a:r>
            <a:r>
              <a:rPr lang="es-ES" sz="2400" dirty="0" smtClean="0">
                <a:latin typeface="Chalkduster"/>
                <a:cs typeface="Chalkduster"/>
              </a:rPr>
              <a:t>rederivación </a:t>
            </a:r>
            <a:r>
              <a:rPr lang="es-ES" sz="2400" dirty="0">
                <a:latin typeface="Chalkduster"/>
                <a:cs typeface="Chalkduster"/>
              </a:rPr>
              <a:t>a AP </a:t>
            </a:r>
          </a:p>
          <a:p>
            <a:pPr>
              <a:buFont typeface="Wingdings" charset="2"/>
              <a:buChar char="ü"/>
            </a:pPr>
            <a:r>
              <a:rPr lang="es-ES" sz="2400" dirty="0" smtClean="0">
                <a:latin typeface="Chalkduster"/>
                <a:cs typeface="Chalkduster"/>
              </a:rPr>
              <a:t>Tiempo </a:t>
            </a:r>
            <a:r>
              <a:rPr lang="es-ES" sz="2400" dirty="0">
                <a:latin typeface="Chalkduster"/>
                <a:cs typeface="Chalkduster"/>
              </a:rPr>
              <a:t>de espera hasta la atención en USM </a:t>
            </a:r>
          </a:p>
          <a:p>
            <a:endParaRPr lang="es-ES" dirty="0"/>
          </a:p>
        </p:txBody>
      </p:sp>
      <p:graphicFrame>
        <p:nvGraphicFramePr>
          <p:cNvPr id="7" name="Marcador de contenido 5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251302774"/>
              </p:ext>
            </p:extLst>
          </p:nvPr>
        </p:nvGraphicFramePr>
        <p:xfrm>
          <a:off x="6172200" y="1825625"/>
          <a:ext cx="5181600" cy="35785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8174499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s-ES" sz="3200" b="1" dirty="0">
                <a:latin typeface="Chalkduster"/>
                <a:cs typeface="Chalkduster"/>
              </a:rPr>
              <a:t>18.- ¿Cómo </a:t>
            </a:r>
            <a:r>
              <a:rPr lang="es-ES" sz="3200" b="1" dirty="0" smtClean="0">
                <a:latin typeface="Chalkduster"/>
                <a:cs typeface="Chalkduster"/>
              </a:rPr>
              <a:t>consideras </a:t>
            </a:r>
            <a:r>
              <a:rPr lang="es-ES" sz="3200" b="1" dirty="0">
                <a:latin typeface="Chalkduster"/>
                <a:cs typeface="Chalkduster"/>
              </a:rPr>
              <a:t>la respuesta asistencial en los siguientes casos? </a:t>
            </a:r>
            <a:endParaRPr lang="es-ES" sz="3200" dirty="0">
              <a:latin typeface="Chalkduster"/>
              <a:cs typeface="Chalkduster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Font typeface="Wingdings" charset="2"/>
              <a:buChar char="ü"/>
            </a:pPr>
            <a:r>
              <a:rPr lang="es-ES" sz="2400" dirty="0">
                <a:latin typeface="Chalkduster"/>
                <a:cs typeface="Chalkduster"/>
              </a:rPr>
              <a:t>Derivación ordinaria </a:t>
            </a:r>
          </a:p>
          <a:p>
            <a:pPr>
              <a:buFont typeface="Wingdings" charset="2"/>
              <a:buChar char="ü"/>
            </a:pPr>
            <a:r>
              <a:rPr lang="es-ES" sz="2400" b="1" u="sng" dirty="0" smtClean="0">
                <a:latin typeface="Chalkduster"/>
                <a:cs typeface="Chalkduster"/>
              </a:rPr>
              <a:t>Derivación </a:t>
            </a:r>
            <a:r>
              <a:rPr lang="es-ES" sz="2400" b="1" u="sng" dirty="0">
                <a:latin typeface="Chalkduster"/>
                <a:cs typeface="Chalkduster"/>
              </a:rPr>
              <a:t>preferente </a:t>
            </a:r>
          </a:p>
          <a:p>
            <a:pPr>
              <a:buFont typeface="Wingdings" charset="2"/>
              <a:buChar char="ü"/>
            </a:pPr>
            <a:r>
              <a:rPr lang="es-ES" sz="2400" dirty="0" smtClean="0">
                <a:latin typeface="Chalkduster"/>
                <a:cs typeface="Chalkduster"/>
              </a:rPr>
              <a:t>Derivación </a:t>
            </a:r>
            <a:r>
              <a:rPr lang="es-ES" sz="2400" dirty="0">
                <a:latin typeface="Chalkduster"/>
                <a:cs typeface="Chalkduster"/>
              </a:rPr>
              <a:t>urgente </a:t>
            </a:r>
          </a:p>
          <a:p>
            <a:pPr>
              <a:buFont typeface="Wingdings" charset="2"/>
              <a:buChar char="ü"/>
            </a:pPr>
            <a:r>
              <a:rPr lang="es-ES" sz="2400" dirty="0" smtClean="0">
                <a:latin typeface="Chalkduster"/>
                <a:cs typeface="Chalkduster"/>
              </a:rPr>
              <a:t>Información </a:t>
            </a:r>
            <a:r>
              <a:rPr lang="es-ES" sz="2400" dirty="0">
                <a:latin typeface="Chalkduster"/>
                <a:cs typeface="Chalkduster"/>
              </a:rPr>
              <a:t>del caso de rederivación a AP </a:t>
            </a:r>
          </a:p>
          <a:p>
            <a:pPr>
              <a:buFont typeface="Wingdings" charset="2"/>
              <a:buChar char="ü"/>
            </a:pPr>
            <a:r>
              <a:rPr lang="es-ES" sz="2400" dirty="0" smtClean="0">
                <a:latin typeface="Chalkduster"/>
                <a:cs typeface="Chalkduster"/>
              </a:rPr>
              <a:t>Tiempo </a:t>
            </a:r>
            <a:r>
              <a:rPr lang="es-ES" sz="2400" dirty="0">
                <a:latin typeface="Chalkduster"/>
                <a:cs typeface="Chalkduster"/>
              </a:rPr>
              <a:t>de espera hasta la atención en USM </a:t>
            </a:r>
          </a:p>
          <a:p>
            <a:endParaRPr lang="es-ES" dirty="0"/>
          </a:p>
        </p:txBody>
      </p:sp>
      <p:graphicFrame>
        <p:nvGraphicFramePr>
          <p:cNvPr id="6" name="Marcador de contenido 5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917662066"/>
              </p:ext>
            </p:extLst>
          </p:nvPr>
        </p:nvGraphicFramePr>
        <p:xfrm>
          <a:off x="6172200" y="1825625"/>
          <a:ext cx="5181600" cy="35910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1375661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4714875" cy="6858000"/>
          </a:xfrm>
          <a:prstGeom prst="rect">
            <a:avLst/>
          </a:prstGeom>
        </p:spPr>
      </p:pic>
      <p:sp>
        <p:nvSpPr>
          <p:cNvPr id="5" name="Título 1"/>
          <p:cNvSpPr txBox="1">
            <a:spLocks/>
          </p:cNvSpPr>
          <p:nvPr/>
        </p:nvSpPr>
        <p:spPr>
          <a:xfrm>
            <a:off x="4950407" y="618537"/>
            <a:ext cx="7014278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b="1" dirty="0" smtClean="0"/>
              <a:t>AÑOS DE TRABAJO </a:t>
            </a:r>
          </a:p>
          <a:p>
            <a:pPr algn="ctr"/>
            <a:r>
              <a:rPr lang="es-ES" b="1" dirty="0"/>
              <a:t>e</a:t>
            </a:r>
            <a:r>
              <a:rPr lang="es-ES" b="1" dirty="0" smtClean="0"/>
              <a:t>n la Atención Primaria</a:t>
            </a:r>
            <a:endParaRPr lang="es-ES" b="1" dirty="0"/>
          </a:p>
        </p:txBody>
      </p:sp>
      <p:graphicFrame>
        <p:nvGraphicFramePr>
          <p:cNvPr id="7" name="Gráfico 6"/>
          <p:cNvGraphicFramePr/>
          <p:nvPr>
            <p:extLst>
              <p:ext uri="{D42A27DB-BD31-4B8C-83A1-F6EECF244321}">
                <p14:modId xmlns:p14="http://schemas.microsoft.com/office/powerpoint/2010/main" val="3748049720"/>
              </p:ext>
            </p:extLst>
          </p:nvPr>
        </p:nvGraphicFramePr>
        <p:xfrm>
          <a:off x="6405100" y="2640743"/>
          <a:ext cx="4073020" cy="26606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0" name="CuadroTexto 9"/>
          <p:cNvSpPr txBox="1"/>
          <p:nvPr/>
        </p:nvSpPr>
        <p:spPr>
          <a:xfrm>
            <a:off x="11416244" y="5353641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8631357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s-ES" sz="3200" b="1" dirty="0">
                <a:latin typeface="Chalkduster"/>
                <a:cs typeface="Chalkduster"/>
              </a:rPr>
              <a:t>18.- ¿Cómo </a:t>
            </a:r>
            <a:r>
              <a:rPr lang="es-ES" sz="3200" b="1" dirty="0" smtClean="0">
                <a:latin typeface="Chalkduster"/>
                <a:cs typeface="Chalkduster"/>
              </a:rPr>
              <a:t>consideras </a:t>
            </a:r>
            <a:r>
              <a:rPr lang="es-ES" sz="3200" b="1" dirty="0">
                <a:latin typeface="Chalkduster"/>
                <a:cs typeface="Chalkduster"/>
              </a:rPr>
              <a:t>la respuesta asistencial en los siguientes casos? </a:t>
            </a:r>
            <a:endParaRPr lang="es-ES" sz="3200" dirty="0">
              <a:latin typeface="Chalkduster"/>
              <a:cs typeface="Chalkduster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Font typeface="Wingdings" charset="2"/>
              <a:buChar char="ü"/>
            </a:pPr>
            <a:r>
              <a:rPr lang="es-ES" sz="2400" dirty="0">
                <a:latin typeface="Chalkduster"/>
                <a:cs typeface="Chalkduster"/>
              </a:rPr>
              <a:t>Derivación ordinaria </a:t>
            </a:r>
          </a:p>
          <a:p>
            <a:pPr>
              <a:buFont typeface="Wingdings" charset="2"/>
              <a:buChar char="ü"/>
            </a:pPr>
            <a:r>
              <a:rPr lang="es-ES" sz="2400" dirty="0" smtClean="0">
                <a:latin typeface="Chalkduster"/>
                <a:cs typeface="Chalkduster"/>
              </a:rPr>
              <a:t>Derivación </a:t>
            </a:r>
            <a:r>
              <a:rPr lang="es-ES" sz="2400" dirty="0">
                <a:latin typeface="Chalkduster"/>
                <a:cs typeface="Chalkduster"/>
              </a:rPr>
              <a:t>preferente </a:t>
            </a:r>
          </a:p>
          <a:p>
            <a:pPr>
              <a:buFont typeface="Wingdings" charset="2"/>
              <a:buChar char="ü"/>
            </a:pPr>
            <a:r>
              <a:rPr lang="es-ES" sz="2400" b="1" u="sng" dirty="0" smtClean="0">
                <a:latin typeface="Chalkduster"/>
                <a:cs typeface="Chalkduster"/>
              </a:rPr>
              <a:t>Derivación </a:t>
            </a:r>
            <a:r>
              <a:rPr lang="es-ES" sz="2400" b="1" u="sng" dirty="0">
                <a:latin typeface="Chalkduster"/>
                <a:cs typeface="Chalkduster"/>
              </a:rPr>
              <a:t>urgente </a:t>
            </a:r>
          </a:p>
          <a:p>
            <a:pPr>
              <a:buFont typeface="Wingdings" charset="2"/>
              <a:buChar char="ü"/>
            </a:pPr>
            <a:r>
              <a:rPr lang="es-ES" sz="2400" dirty="0" smtClean="0">
                <a:latin typeface="Chalkduster"/>
                <a:cs typeface="Chalkduster"/>
              </a:rPr>
              <a:t>Información </a:t>
            </a:r>
            <a:r>
              <a:rPr lang="es-ES" sz="2400" dirty="0">
                <a:latin typeface="Chalkduster"/>
                <a:cs typeface="Chalkduster"/>
              </a:rPr>
              <a:t>del caso de rederivación a AP </a:t>
            </a:r>
          </a:p>
          <a:p>
            <a:pPr>
              <a:buFont typeface="Wingdings" charset="2"/>
              <a:buChar char="ü"/>
            </a:pPr>
            <a:r>
              <a:rPr lang="es-ES" sz="2400" dirty="0" smtClean="0">
                <a:latin typeface="Chalkduster"/>
                <a:cs typeface="Chalkduster"/>
              </a:rPr>
              <a:t>Tiempo </a:t>
            </a:r>
            <a:r>
              <a:rPr lang="es-ES" sz="2400" dirty="0">
                <a:latin typeface="Chalkduster"/>
                <a:cs typeface="Chalkduster"/>
              </a:rPr>
              <a:t>de espera hasta la atención en USM </a:t>
            </a:r>
          </a:p>
          <a:p>
            <a:endParaRPr lang="es-ES" dirty="0"/>
          </a:p>
        </p:txBody>
      </p:sp>
      <p:graphicFrame>
        <p:nvGraphicFramePr>
          <p:cNvPr id="6" name="Marcador de contenido 5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813476412"/>
              </p:ext>
            </p:extLst>
          </p:nvPr>
        </p:nvGraphicFramePr>
        <p:xfrm>
          <a:off x="6172200" y="1825625"/>
          <a:ext cx="5181600" cy="35930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0616928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s-ES" sz="3200" b="1" dirty="0">
                <a:latin typeface="Chalkduster"/>
                <a:cs typeface="Chalkduster"/>
              </a:rPr>
              <a:t>18.- ¿</a:t>
            </a:r>
            <a:r>
              <a:rPr lang="es-ES" sz="3200" b="1" dirty="0" err="1">
                <a:latin typeface="Chalkduster"/>
                <a:cs typeface="Chalkduster"/>
              </a:rPr>
              <a:t>Cómo</a:t>
            </a:r>
            <a:r>
              <a:rPr lang="es-ES" sz="3200" b="1" dirty="0">
                <a:latin typeface="Chalkduster"/>
                <a:cs typeface="Chalkduster"/>
              </a:rPr>
              <a:t> </a:t>
            </a:r>
            <a:r>
              <a:rPr lang="es-ES" sz="3200" b="1" dirty="0" smtClean="0">
                <a:latin typeface="Chalkduster"/>
                <a:cs typeface="Chalkduster"/>
              </a:rPr>
              <a:t>consideras </a:t>
            </a:r>
            <a:r>
              <a:rPr lang="es-ES" sz="3200" b="1" dirty="0">
                <a:latin typeface="Chalkduster"/>
                <a:cs typeface="Chalkduster"/>
              </a:rPr>
              <a:t>la respuesta asistencial en los siguientes casos? </a:t>
            </a:r>
            <a:endParaRPr lang="es-ES" sz="3200" dirty="0">
              <a:latin typeface="Chalkduster"/>
              <a:cs typeface="Chalkduster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Font typeface="Wingdings" charset="2"/>
              <a:buChar char="ü"/>
            </a:pPr>
            <a:r>
              <a:rPr lang="es-ES" dirty="0">
                <a:latin typeface="Chalkduster"/>
                <a:cs typeface="Chalkduster"/>
              </a:rPr>
              <a:t>Derivación ordinaria </a:t>
            </a:r>
          </a:p>
          <a:p>
            <a:pPr>
              <a:buFont typeface="Wingdings" charset="2"/>
              <a:buChar char="ü"/>
            </a:pPr>
            <a:r>
              <a:rPr lang="es-ES" dirty="0" smtClean="0">
                <a:latin typeface="Chalkduster"/>
                <a:cs typeface="Chalkduster"/>
              </a:rPr>
              <a:t>Derivación </a:t>
            </a:r>
            <a:r>
              <a:rPr lang="es-ES" dirty="0">
                <a:latin typeface="Chalkduster"/>
                <a:cs typeface="Chalkduster"/>
              </a:rPr>
              <a:t>preferente </a:t>
            </a:r>
          </a:p>
          <a:p>
            <a:pPr>
              <a:buFont typeface="Wingdings" charset="2"/>
              <a:buChar char="ü"/>
            </a:pPr>
            <a:r>
              <a:rPr lang="es-ES" dirty="0" smtClean="0">
                <a:latin typeface="Chalkduster"/>
                <a:cs typeface="Chalkduster"/>
              </a:rPr>
              <a:t>Derivación </a:t>
            </a:r>
            <a:r>
              <a:rPr lang="es-ES" dirty="0">
                <a:latin typeface="Chalkduster"/>
                <a:cs typeface="Chalkduster"/>
              </a:rPr>
              <a:t>urgente </a:t>
            </a:r>
          </a:p>
          <a:p>
            <a:pPr>
              <a:buFont typeface="Wingdings" charset="2"/>
              <a:buChar char="ü"/>
            </a:pPr>
            <a:r>
              <a:rPr lang="es-ES" b="1" u="sng" dirty="0" smtClean="0">
                <a:latin typeface="Chalkduster"/>
                <a:cs typeface="Chalkduster"/>
              </a:rPr>
              <a:t>Información </a:t>
            </a:r>
            <a:r>
              <a:rPr lang="es-ES" b="1" u="sng" dirty="0">
                <a:latin typeface="Chalkduster"/>
                <a:cs typeface="Chalkduster"/>
              </a:rPr>
              <a:t>del caso de rederivación a AP </a:t>
            </a:r>
          </a:p>
          <a:p>
            <a:pPr>
              <a:buFont typeface="Wingdings" charset="2"/>
              <a:buChar char="ü"/>
            </a:pPr>
            <a:r>
              <a:rPr lang="es-ES" dirty="0" smtClean="0">
                <a:latin typeface="Chalkduster"/>
                <a:cs typeface="Chalkduster"/>
              </a:rPr>
              <a:t>Tiempo </a:t>
            </a:r>
            <a:r>
              <a:rPr lang="es-ES" dirty="0">
                <a:latin typeface="Chalkduster"/>
                <a:cs typeface="Chalkduster"/>
              </a:rPr>
              <a:t>de espera hasta la atención en USM </a:t>
            </a:r>
          </a:p>
          <a:p>
            <a:endParaRPr lang="es-ES" dirty="0"/>
          </a:p>
        </p:txBody>
      </p:sp>
      <p:graphicFrame>
        <p:nvGraphicFramePr>
          <p:cNvPr id="6" name="Marcador de contenido 5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4080817362"/>
              </p:ext>
            </p:extLst>
          </p:nvPr>
        </p:nvGraphicFramePr>
        <p:xfrm>
          <a:off x="6172200" y="1825625"/>
          <a:ext cx="5181600" cy="36034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5" name="Conector recto de flecha 4"/>
          <p:cNvCxnSpPr/>
          <p:nvPr/>
        </p:nvCxnSpPr>
        <p:spPr>
          <a:xfrm flipV="1">
            <a:off x="7355613" y="3337505"/>
            <a:ext cx="1657020" cy="615112"/>
          </a:xfrm>
          <a:prstGeom prst="straightConnector1">
            <a:avLst/>
          </a:prstGeom>
          <a:ln w="38100" cmpd="sng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846665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s-ES" sz="3200" b="1" dirty="0">
                <a:latin typeface="Chalkduster"/>
                <a:cs typeface="Chalkduster"/>
              </a:rPr>
              <a:t>18.- ¿Cómo </a:t>
            </a:r>
            <a:r>
              <a:rPr lang="es-ES" sz="3200" b="1" dirty="0" smtClean="0">
                <a:latin typeface="Chalkduster"/>
                <a:cs typeface="Chalkduster"/>
              </a:rPr>
              <a:t>consideras </a:t>
            </a:r>
            <a:r>
              <a:rPr lang="es-ES" sz="3200" b="1" dirty="0">
                <a:latin typeface="Chalkduster"/>
                <a:cs typeface="Chalkduster"/>
              </a:rPr>
              <a:t>la respuesta asistencial en los siguientes casos? </a:t>
            </a:r>
            <a:r>
              <a:rPr lang="es-ES" sz="3200" dirty="0">
                <a:latin typeface="Chalkduster"/>
                <a:cs typeface="Chalkduster"/>
              </a:rPr>
              <a:t/>
            </a:r>
            <a:br>
              <a:rPr lang="es-ES" sz="3200" dirty="0">
                <a:latin typeface="Chalkduster"/>
                <a:cs typeface="Chalkduster"/>
              </a:rPr>
            </a:br>
            <a:endParaRPr lang="es-ES" sz="3200" dirty="0">
              <a:latin typeface="Chalkduster"/>
              <a:cs typeface="Chalkduster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Font typeface="Wingdings" charset="2"/>
              <a:buChar char="ü"/>
            </a:pPr>
            <a:r>
              <a:rPr lang="es-ES" dirty="0">
                <a:latin typeface="Chalkduster"/>
                <a:cs typeface="Chalkduster"/>
              </a:rPr>
              <a:t>Derivación ordinaria </a:t>
            </a:r>
          </a:p>
          <a:p>
            <a:pPr>
              <a:buFont typeface="Wingdings" charset="2"/>
              <a:buChar char="ü"/>
            </a:pPr>
            <a:r>
              <a:rPr lang="es-ES" dirty="0" smtClean="0">
                <a:latin typeface="Chalkduster"/>
                <a:cs typeface="Chalkduster"/>
              </a:rPr>
              <a:t>Derivación </a:t>
            </a:r>
            <a:r>
              <a:rPr lang="es-ES" dirty="0">
                <a:latin typeface="Chalkduster"/>
                <a:cs typeface="Chalkduster"/>
              </a:rPr>
              <a:t>preferente </a:t>
            </a:r>
          </a:p>
          <a:p>
            <a:pPr>
              <a:buFont typeface="Wingdings" charset="2"/>
              <a:buChar char="ü"/>
            </a:pPr>
            <a:r>
              <a:rPr lang="es-ES" dirty="0" smtClean="0">
                <a:latin typeface="Chalkduster"/>
                <a:cs typeface="Chalkduster"/>
              </a:rPr>
              <a:t>Derivación </a:t>
            </a:r>
            <a:r>
              <a:rPr lang="es-ES" dirty="0">
                <a:latin typeface="Chalkduster"/>
                <a:cs typeface="Chalkduster"/>
              </a:rPr>
              <a:t>urgente </a:t>
            </a:r>
          </a:p>
          <a:p>
            <a:pPr>
              <a:buFont typeface="Wingdings" charset="2"/>
              <a:buChar char="ü"/>
            </a:pPr>
            <a:r>
              <a:rPr lang="es-ES" dirty="0" smtClean="0">
                <a:latin typeface="Chalkduster"/>
                <a:cs typeface="Chalkduster"/>
              </a:rPr>
              <a:t>Información </a:t>
            </a:r>
            <a:r>
              <a:rPr lang="es-ES" dirty="0">
                <a:latin typeface="Chalkduster"/>
                <a:cs typeface="Chalkduster"/>
              </a:rPr>
              <a:t>del caso de rederivación a AP </a:t>
            </a:r>
          </a:p>
          <a:p>
            <a:pPr>
              <a:buFont typeface="Wingdings" charset="2"/>
              <a:buChar char="ü"/>
            </a:pPr>
            <a:r>
              <a:rPr lang="es-ES" b="1" u="sng" dirty="0" smtClean="0">
                <a:latin typeface="Chalkduster"/>
                <a:cs typeface="Chalkduster"/>
              </a:rPr>
              <a:t>Tiempo </a:t>
            </a:r>
            <a:r>
              <a:rPr lang="es-ES" b="1" u="sng" dirty="0">
                <a:latin typeface="Chalkduster"/>
                <a:cs typeface="Chalkduster"/>
              </a:rPr>
              <a:t>de espera hasta la atención en USM </a:t>
            </a:r>
          </a:p>
          <a:p>
            <a:endParaRPr lang="es-ES" dirty="0"/>
          </a:p>
        </p:txBody>
      </p:sp>
      <p:graphicFrame>
        <p:nvGraphicFramePr>
          <p:cNvPr id="6" name="Marcador de contenido 5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53364116"/>
              </p:ext>
            </p:extLst>
          </p:nvPr>
        </p:nvGraphicFramePr>
        <p:xfrm>
          <a:off x="6172200" y="1825625"/>
          <a:ext cx="5181600" cy="35910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5" name="Conector recto de flecha 4"/>
          <p:cNvCxnSpPr/>
          <p:nvPr/>
        </p:nvCxnSpPr>
        <p:spPr>
          <a:xfrm flipV="1">
            <a:off x="8066813" y="2956505"/>
            <a:ext cx="1657020" cy="615112"/>
          </a:xfrm>
          <a:prstGeom prst="straightConnector1">
            <a:avLst/>
          </a:prstGeom>
          <a:ln w="38100" cmpd="sng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38507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3600" b="1" dirty="0">
                <a:latin typeface="Chalkduster"/>
                <a:cs typeface="Chalkduster"/>
              </a:rPr>
              <a:t>21.- ¿</a:t>
            </a:r>
            <a:r>
              <a:rPr lang="es-ES" sz="3600" b="1" dirty="0" smtClean="0">
                <a:latin typeface="Chalkduster"/>
                <a:cs typeface="Chalkduster"/>
              </a:rPr>
              <a:t>Crees </a:t>
            </a:r>
            <a:r>
              <a:rPr lang="es-ES" sz="3600" b="1" dirty="0">
                <a:latin typeface="Chalkduster"/>
                <a:cs typeface="Chalkduster"/>
              </a:rPr>
              <a:t>que son necesarias las reuniones entre AP y SM? </a:t>
            </a:r>
            <a:endParaRPr lang="es-ES" sz="3600" dirty="0">
              <a:latin typeface="Chalkduster"/>
              <a:cs typeface="Chalkduster"/>
            </a:endParaRPr>
          </a:p>
        </p:txBody>
      </p:sp>
      <p:pic>
        <p:nvPicPr>
          <p:cNvPr id="6" name="Marcador de contenido 5"/>
          <p:cNvPicPr>
            <a:picLocks noGrp="1" noChangeAspect="1"/>
          </p:cNvPicPr>
          <p:nvPr>
            <p:ph sz="half" idx="1"/>
          </p:nvPr>
        </p:nvPicPr>
        <p:blipFill>
          <a:blip r:embed="rId2"/>
          <a:srcRect t="-24683" b="-24683"/>
          <a:stretch>
            <a:fillRect/>
          </a:stretch>
        </p:blipFill>
        <p:spPr>
          <a:prstGeom prst="rect">
            <a:avLst/>
          </a:prstGeom>
          <a:ln>
            <a:noFill/>
          </a:ln>
          <a:effectLst>
            <a:softEdge rad="112500"/>
          </a:effectLst>
        </p:spPr>
      </p:pic>
      <p:graphicFrame>
        <p:nvGraphicFramePr>
          <p:cNvPr id="7" name="Marcador de contenido 6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773300183"/>
              </p:ext>
            </p:extLst>
          </p:nvPr>
        </p:nvGraphicFramePr>
        <p:xfrm>
          <a:off x="6632863" y="1825625"/>
          <a:ext cx="5181600" cy="35910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Elipse 2"/>
          <p:cNvSpPr/>
          <p:nvPr/>
        </p:nvSpPr>
        <p:spPr>
          <a:xfrm>
            <a:off x="8374404" y="4176807"/>
            <a:ext cx="902927" cy="873062"/>
          </a:xfrm>
          <a:prstGeom prst="ellipse">
            <a:avLst/>
          </a:prstGeom>
          <a:noFill/>
          <a:ln w="57150" cap="flat" cmpd="sng">
            <a:solidFill>
              <a:srgbClr val="FF0000"/>
            </a:solidFill>
            <a:bevel/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42701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s-ES" sz="3200" b="1" dirty="0">
                <a:latin typeface="Chalkduster"/>
                <a:cs typeface="Chalkduster"/>
              </a:rPr>
              <a:t>19.- ¿</a:t>
            </a:r>
            <a:r>
              <a:rPr lang="es-ES" sz="3200" b="1" dirty="0" smtClean="0">
                <a:latin typeface="Chalkduster"/>
                <a:cs typeface="Chalkduster"/>
              </a:rPr>
              <a:t>Conoces </a:t>
            </a:r>
            <a:r>
              <a:rPr lang="es-ES" sz="3200" b="1" dirty="0">
                <a:latin typeface="Chalkduster"/>
                <a:cs typeface="Chalkduster"/>
              </a:rPr>
              <a:t>la existencia de reuniones periódicas entre AP y SM? </a:t>
            </a:r>
            <a:r>
              <a:rPr lang="es-ES" sz="3200" dirty="0">
                <a:latin typeface="Chalkduster"/>
                <a:cs typeface="Chalkduster"/>
              </a:rPr>
              <a:t/>
            </a:r>
            <a:br>
              <a:rPr lang="es-ES" sz="3200" dirty="0">
                <a:latin typeface="Chalkduster"/>
                <a:cs typeface="Chalkduster"/>
              </a:rPr>
            </a:br>
            <a:endParaRPr lang="es-ES" sz="3200" dirty="0">
              <a:latin typeface="Chalkduster"/>
              <a:cs typeface="Chalkduster"/>
            </a:endParaRPr>
          </a:p>
        </p:txBody>
      </p:sp>
      <p:pic>
        <p:nvPicPr>
          <p:cNvPr id="6" name="Marcador de contenido 5"/>
          <p:cNvPicPr>
            <a:picLocks noGrp="1" noChangeAspect="1"/>
          </p:cNvPicPr>
          <p:nvPr>
            <p:ph sz="half" idx="2"/>
          </p:nvPr>
        </p:nvPicPr>
        <p:blipFill>
          <a:blip r:embed="rId2"/>
          <a:srcRect t="-24683" b="-24683"/>
          <a:stretch>
            <a:fillRect/>
          </a:stretch>
        </p:blipFill>
        <p:spPr>
          <a:prstGeom prst="rect">
            <a:avLst/>
          </a:prstGeom>
          <a:ln>
            <a:noFill/>
          </a:ln>
          <a:effectLst>
            <a:softEdge rad="112500"/>
          </a:effectLst>
        </p:spPr>
      </p:pic>
      <p:graphicFrame>
        <p:nvGraphicFramePr>
          <p:cNvPr id="7" name="Marcador de contenido 6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734687029"/>
              </p:ext>
            </p:extLst>
          </p:nvPr>
        </p:nvGraphicFramePr>
        <p:xfrm>
          <a:off x="838200" y="1825625"/>
          <a:ext cx="5181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Elipse 4"/>
          <p:cNvSpPr/>
          <p:nvPr/>
        </p:nvSpPr>
        <p:spPr>
          <a:xfrm>
            <a:off x="3581942" y="2559659"/>
            <a:ext cx="902927" cy="873062"/>
          </a:xfrm>
          <a:prstGeom prst="ellipse">
            <a:avLst/>
          </a:prstGeom>
          <a:noFill/>
          <a:ln w="57150" cap="flat" cmpd="sng">
            <a:solidFill>
              <a:srgbClr val="FF0000"/>
            </a:solidFill>
            <a:bevel/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991295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s-ES" sz="3200" b="1" dirty="0">
                <a:latin typeface="Chalkduster"/>
                <a:cs typeface="Chalkduster"/>
              </a:rPr>
              <a:t>20.- ¿Cómo </a:t>
            </a:r>
            <a:r>
              <a:rPr lang="es-ES" sz="3200" b="1" dirty="0" smtClean="0">
                <a:latin typeface="Chalkduster"/>
                <a:cs typeface="Chalkduster"/>
              </a:rPr>
              <a:t>calificarías </a:t>
            </a:r>
            <a:r>
              <a:rPr lang="es-ES" sz="3200" b="1" dirty="0">
                <a:latin typeface="Chalkduster"/>
                <a:cs typeface="Chalkduster"/>
              </a:rPr>
              <a:t>la manera en que se llevan a cabo las reuniones entre AP y USM? </a:t>
            </a:r>
            <a:endParaRPr lang="es-ES" sz="3200" dirty="0">
              <a:latin typeface="Chalkduster"/>
              <a:cs typeface="Chalkduster"/>
            </a:endParaRPr>
          </a:p>
        </p:txBody>
      </p:sp>
      <p:graphicFrame>
        <p:nvGraphicFramePr>
          <p:cNvPr id="5" name="Marcador de contenido 6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615189061"/>
              </p:ext>
            </p:extLst>
          </p:nvPr>
        </p:nvGraphicFramePr>
        <p:xfrm>
          <a:off x="838200" y="1825625"/>
          <a:ext cx="3220612" cy="24952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6" name="Marcador de contenido 5"/>
          <p:cNvPicPr>
            <a:picLocks noChangeAspect="1"/>
          </p:cNvPicPr>
          <p:nvPr/>
        </p:nvPicPr>
        <p:blipFill>
          <a:blip r:embed="rId3"/>
          <a:srcRect t="-24683" b="-24683"/>
          <a:stretch>
            <a:fillRect/>
          </a:stretch>
        </p:blipFill>
        <p:spPr>
          <a:xfrm>
            <a:off x="2676649" y="3424329"/>
            <a:ext cx="2577396" cy="26435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Flecha a la derecha con bandas 6"/>
          <p:cNvSpPr/>
          <p:nvPr/>
        </p:nvSpPr>
        <p:spPr>
          <a:xfrm>
            <a:off x="4246734" y="2353449"/>
            <a:ext cx="1686789" cy="348659"/>
          </a:xfrm>
          <a:prstGeom prst="stripedRightArrow">
            <a:avLst/>
          </a:prstGeom>
          <a:noFill/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graphicFrame>
        <p:nvGraphicFramePr>
          <p:cNvPr id="8" name="Marcador de contenido 4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128830766"/>
              </p:ext>
            </p:extLst>
          </p:nvPr>
        </p:nvGraphicFramePr>
        <p:xfrm>
          <a:off x="6172200" y="1825625"/>
          <a:ext cx="5181600" cy="35789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cxnSp>
        <p:nvCxnSpPr>
          <p:cNvPr id="9" name="Conector recto 8"/>
          <p:cNvCxnSpPr/>
          <p:nvPr/>
        </p:nvCxnSpPr>
        <p:spPr>
          <a:xfrm flipV="1">
            <a:off x="6578471" y="4444678"/>
            <a:ext cx="952539" cy="833378"/>
          </a:xfrm>
          <a:prstGeom prst="line">
            <a:avLst/>
          </a:prstGeom>
          <a:ln w="1905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Elipse 9"/>
          <p:cNvSpPr/>
          <p:nvPr/>
        </p:nvSpPr>
        <p:spPr>
          <a:xfrm>
            <a:off x="7253185" y="2807688"/>
            <a:ext cx="535804" cy="535741"/>
          </a:xfrm>
          <a:prstGeom prst="ellipse">
            <a:avLst/>
          </a:prstGeom>
          <a:noFill/>
          <a:ln w="57150" cap="flat" cmpd="sng">
            <a:solidFill>
              <a:srgbClr val="FF0000"/>
            </a:solidFill>
            <a:bevel/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1" name="Elipse 10"/>
          <p:cNvSpPr/>
          <p:nvPr/>
        </p:nvSpPr>
        <p:spPr>
          <a:xfrm>
            <a:off x="7977085" y="3087088"/>
            <a:ext cx="535804" cy="535741"/>
          </a:xfrm>
          <a:prstGeom prst="ellipse">
            <a:avLst/>
          </a:prstGeom>
          <a:noFill/>
          <a:ln w="57150" cap="flat" cmpd="sng">
            <a:solidFill>
              <a:srgbClr val="FF0000"/>
            </a:solidFill>
            <a:bevel/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cxnSp>
        <p:nvCxnSpPr>
          <p:cNvPr id="12" name="Conector recto 11"/>
          <p:cNvCxnSpPr/>
          <p:nvPr/>
        </p:nvCxnSpPr>
        <p:spPr>
          <a:xfrm flipV="1">
            <a:off x="7454771" y="4330378"/>
            <a:ext cx="952539" cy="833378"/>
          </a:xfrm>
          <a:prstGeom prst="line">
            <a:avLst/>
          </a:prstGeom>
          <a:ln w="1905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018471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96891" y="365125"/>
            <a:ext cx="11489999" cy="1325563"/>
          </a:xfrm>
        </p:spPr>
        <p:txBody>
          <a:bodyPr>
            <a:noAutofit/>
          </a:bodyPr>
          <a:lstStyle/>
          <a:p>
            <a:r>
              <a:rPr lang="es-ES" sz="3600" b="1" dirty="0" smtClean="0">
                <a:latin typeface="Chalkduster"/>
                <a:cs typeface="Chalkduster"/>
              </a:rPr>
              <a:t>22.- </a:t>
            </a:r>
            <a:r>
              <a:rPr lang="es-ES" sz="3600" b="1" dirty="0" err="1" smtClean="0">
                <a:latin typeface="Chalkduster"/>
                <a:cs typeface="Chalkduster"/>
              </a:rPr>
              <a:t>Según</a:t>
            </a:r>
            <a:r>
              <a:rPr lang="es-ES" sz="3600" b="1" dirty="0" smtClean="0">
                <a:latin typeface="Chalkduster"/>
                <a:cs typeface="Chalkduster"/>
              </a:rPr>
              <a:t> tu </a:t>
            </a:r>
            <a:r>
              <a:rPr lang="es-ES" sz="3600" b="1" dirty="0" err="1" smtClean="0">
                <a:latin typeface="Chalkduster"/>
                <a:cs typeface="Chalkduster"/>
              </a:rPr>
              <a:t>opinión</a:t>
            </a:r>
            <a:r>
              <a:rPr lang="es-ES" sz="3600" b="1" dirty="0" smtClean="0">
                <a:latin typeface="Chalkduster"/>
                <a:cs typeface="Chalkduster"/>
              </a:rPr>
              <a:t>, las reuniones entre AP y USM </a:t>
            </a:r>
            <a:r>
              <a:rPr lang="es-ES" sz="3600" b="1" dirty="0" err="1" smtClean="0">
                <a:latin typeface="Chalkduster"/>
                <a:cs typeface="Chalkduster"/>
              </a:rPr>
              <a:t>deberían</a:t>
            </a:r>
            <a:r>
              <a:rPr lang="es-ES" sz="3600" b="1" dirty="0" smtClean="0">
                <a:latin typeface="Chalkduster"/>
                <a:cs typeface="Chalkduster"/>
              </a:rPr>
              <a:t> implicar la </a:t>
            </a:r>
            <a:r>
              <a:rPr lang="es-ES" sz="3600" b="1" dirty="0" err="1" smtClean="0">
                <a:latin typeface="Chalkduster"/>
                <a:cs typeface="Chalkduster"/>
              </a:rPr>
              <a:t>participación</a:t>
            </a:r>
            <a:r>
              <a:rPr lang="es-ES" sz="3600" b="1" dirty="0" smtClean="0">
                <a:latin typeface="Chalkduster"/>
                <a:cs typeface="Chalkduster"/>
              </a:rPr>
              <a:t> de: </a:t>
            </a:r>
            <a:endParaRPr lang="es-ES" sz="3600" dirty="0">
              <a:latin typeface="Chalkduster"/>
              <a:cs typeface="Chalkduster"/>
            </a:endParaRPr>
          </a:p>
        </p:txBody>
      </p:sp>
      <p:graphicFrame>
        <p:nvGraphicFramePr>
          <p:cNvPr id="5" name="Marcador de contenido 6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960979127"/>
              </p:ext>
            </p:extLst>
          </p:nvPr>
        </p:nvGraphicFramePr>
        <p:xfrm>
          <a:off x="824088" y="4295069"/>
          <a:ext cx="3268133" cy="22101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6" name="Marcador de contenido 5"/>
          <p:cNvPicPr>
            <a:picLocks noChangeAspect="1"/>
          </p:cNvPicPr>
          <p:nvPr/>
        </p:nvPicPr>
        <p:blipFill>
          <a:blip r:embed="rId3"/>
          <a:srcRect t="-24683" b="-24683"/>
          <a:stretch>
            <a:fillRect/>
          </a:stretch>
        </p:blipFill>
        <p:spPr>
          <a:xfrm>
            <a:off x="1956983" y="1716885"/>
            <a:ext cx="2577396" cy="26435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aphicFrame>
        <p:nvGraphicFramePr>
          <p:cNvPr id="7" name="Marcador de contenido 5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391001168"/>
              </p:ext>
            </p:extLst>
          </p:nvPr>
        </p:nvGraphicFramePr>
        <p:xfrm>
          <a:off x="6172200" y="1825625"/>
          <a:ext cx="5181600" cy="35789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8" name="Elipse 7"/>
          <p:cNvSpPr/>
          <p:nvPr/>
        </p:nvSpPr>
        <p:spPr>
          <a:xfrm>
            <a:off x="9475776" y="1785809"/>
            <a:ext cx="535804" cy="535741"/>
          </a:xfrm>
          <a:prstGeom prst="ellipse">
            <a:avLst/>
          </a:prstGeom>
          <a:noFill/>
          <a:ln w="57150" cap="flat" cmpd="sng">
            <a:solidFill>
              <a:srgbClr val="FF0000"/>
            </a:solidFill>
            <a:bevel/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cxnSp>
        <p:nvCxnSpPr>
          <p:cNvPr id="9" name="Conector recto 8"/>
          <p:cNvCxnSpPr/>
          <p:nvPr/>
        </p:nvCxnSpPr>
        <p:spPr>
          <a:xfrm flipV="1">
            <a:off x="9231285" y="5377267"/>
            <a:ext cx="829906" cy="152400"/>
          </a:xfrm>
          <a:prstGeom prst="line">
            <a:avLst/>
          </a:prstGeom>
          <a:ln w="1905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07176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s-ES" sz="3600" b="1" dirty="0">
                <a:latin typeface="Chalkduster"/>
                <a:cs typeface="Chalkduster"/>
              </a:rPr>
              <a:t>24.- ¿Qué frecuencia </a:t>
            </a:r>
            <a:r>
              <a:rPr lang="es-ES" sz="3600" b="1" dirty="0" smtClean="0">
                <a:latin typeface="Chalkduster"/>
                <a:cs typeface="Chalkduster"/>
              </a:rPr>
              <a:t>consideras </a:t>
            </a:r>
            <a:r>
              <a:rPr lang="es-ES" sz="3600" b="1" dirty="0">
                <a:latin typeface="Chalkduster"/>
                <a:cs typeface="Chalkduster"/>
              </a:rPr>
              <a:t>más adecuada para estas reuniones? </a:t>
            </a:r>
            <a:endParaRPr lang="es-ES" sz="3600" dirty="0">
              <a:latin typeface="Chalkduster"/>
              <a:cs typeface="Chalkduster"/>
            </a:endParaRPr>
          </a:p>
        </p:txBody>
      </p:sp>
      <p:graphicFrame>
        <p:nvGraphicFramePr>
          <p:cNvPr id="5" name="Marcador de contenido 6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710046707"/>
              </p:ext>
            </p:extLst>
          </p:nvPr>
        </p:nvGraphicFramePr>
        <p:xfrm>
          <a:off x="824088" y="4295069"/>
          <a:ext cx="3268133" cy="22101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6" name="Marcador de contenido 5"/>
          <p:cNvPicPr>
            <a:picLocks noChangeAspect="1"/>
          </p:cNvPicPr>
          <p:nvPr/>
        </p:nvPicPr>
        <p:blipFill>
          <a:blip r:embed="rId3"/>
          <a:srcRect t="-24683" b="-24683"/>
          <a:stretch>
            <a:fillRect/>
          </a:stretch>
        </p:blipFill>
        <p:spPr>
          <a:xfrm>
            <a:off x="1956983" y="1716885"/>
            <a:ext cx="2577396" cy="26435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aphicFrame>
        <p:nvGraphicFramePr>
          <p:cNvPr id="8" name="Marcador de contenido 4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977306990"/>
              </p:ext>
            </p:extLst>
          </p:nvPr>
        </p:nvGraphicFramePr>
        <p:xfrm>
          <a:off x="6172200" y="1825625"/>
          <a:ext cx="5181600" cy="36034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cxnSp>
        <p:nvCxnSpPr>
          <p:cNvPr id="10" name="Conector recto 9"/>
          <p:cNvCxnSpPr/>
          <p:nvPr/>
        </p:nvCxnSpPr>
        <p:spPr>
          <a:xfrm flipV="1">
            <a:off x="8404170" y="4672865"/>
            <a:ext cx="644948" cy="595270"/>
          </a:xfrm>
          <a:prstGeom prst="line">
            <a:avLst/>
          </a:prstGeom>
          <a:ln w="1905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Conector recto 10"/>
          <p:cNvCxnSpPr/>
          <p:nvPr/>
        </p:nvCxnSpPr>
        <p:spPr>
          <a:xfrm flipV="1">
            <a:off x="9181673" y="4676447"/>
            <a:ext cx="644948" cy="595270"/>
          </a:xfrm>
          <a:prstGeom prst="line">
            <a:avLst/>
          </a:prstGeom>
          <a:ln w="1905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796912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s-ES" sz="3600" b="1" dirty="0">
                <a:latin typeface="Chalkduster"/>
                <a:cs typeface="Chalkduster"/>
              </a:rPr>
              <a:t>23.- ¿Qué actividades </a:t>
            </a:r>
            <a:r>
              <a:rPr lang="es-ES" sz="3600" b="1" dirty="0" smtClean="0">
                <a:latin typeface="Chalkduster"/>
                <a:cs typeface="Chalkduster"/>
              </a:rPr>
              <a:t>crees </a:t>
            </a:r>
            <a:r>
              <a:rPr lang="es-ES" sz="3600" b="1" dirty="0">
                <a:latin typeface="Chalkduster"/>
                <a:cs typeface="Chalkduster"/>
              </a:rPr>
              <a:t>que deben desarrollarse en estas reuniones</a:t>
            </a:r>
            <a:r>
              <a:rPr lang="es-ES" sz="3600" b="1" dirty="0" smtClean="0">
                <a:latin typeface="Chalkduster"/>
                <a:cs typeface="Chalkduster"/>
              </a:rPr>
              <a:t>?</a:t>
            </a:r>
            <a:endParaRPr lang="es-ES" sz="3600" dirty="0">
              <a:latin typeface="Chalkduster"/>
              <a:cs typeface="Chalkduster"/>
            </a:endParaRPr>
          </a:p>
        </p:txBody>
      </p:sp>
      <p:graphicFrame>
        <p:nvGraphicFramePr>
          <p:cNvPr id="5" name="Marcador de contenido 6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110900975"/>
              </p:ext>
            </p:extLst>
          </p:nvPr>
        </p:nvGraphicFramePr>
        <p:xfrm>
          <a:off x="824088" y="4295069"/>
          <a:ext cx="3268133" cy="22101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6" name="Marcador de contenido 5"/>
          <p:cNvPicPr>
            <a:picLocks noChangeAspect="1"/>
          </p:cNvPicPr>
          <p:nvPr/>
        </p:nvPicPr>
        <p:blipFill>
          <a:blip r:embed="rId4"/>
          <a:srcRect t="-24683" b="-24683"/>
          <a:stretch>
            <a:fillRect/>
          </a:stretch>
        </p:blipFill>
        <p:spPr>
          <a:xfrm>
            <a:off x="1956983" y="1716885"/>
            <a:ext cx="2577396" cy="26435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aphicFrame>
        <p:nvGraphicFramePr>
          <p:cNvPr id="8" name="Marcador de contenido 4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95290238"/>
              </p:ext>
            </p:extLst>
          </p:nvPr>
        </p:nvGraphicFramePr>
        <p:xfrm>
          <a:off x="6172200" y="1825625"/>
          <a:ext cx="5921022" cy="36034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7" name="Elipse 6"/>
          <p:cNvSpPr/>
          <p:nvPr/>
        </p:nvSpPr>
        <p:spPr>
          <a:xfrm>
            <a:off x="9594843" y="3085481"/>
            <a:ext cx="535804" cy="535741"/>
          </a:xfrm>
          <a:prstGeom prst="ellipse">
            <a:avLst/>
          </a:prstGeom>
          <a:noFill/>
          <a:ln w="57150" cap="flat" cmpd="sng">
            <a:solidFill>
              <a:srgbClr val="FF0000"/>
            </a:solidFill>
            <a:bevel/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509150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b="1" dirty="0" smtClean="0"/>
              <a:t>APARTADO V</a:t>
            </a:r>
            <a:br>
              <a:rPr lang="es-ES" b="1" dirty="0" smtClean="0"/>
            </a:br>
            <a:r>
              <a:rPr lang="es-ES" sz="3600" b="1" dirty="0" smtClean="0"/>
              <a:t>FORMACIÓN CONTINUADA Y SALUD MENTAL</a:t>
            </a:r>
            <a:endParaRPr lang="es-ES" sz="3600" b="1" dirty="0"/>
          </a:p>
        </p:txBody>
      </p:sp>
    </p:spTree>
    <p:extLst>
      <p:ext uri="{BB962C8B-B14F-4D97-AF65-F5344CB8AC3E}">
        <p14:creationId xmlns:p14="http://schemas.microsoft.com/office/powerpoint/2010/main" val="17059489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b="1" dirty="0" smtClean="0"/>
              <a:t>APARTADO I</a:t>
            </a:r>
            <a:br>
              <a:rPr lang="es-ES" b="1" dirty="0" smtClean="0"/>
            </a:br>
            <a:r>
              <a:rPr lang="es-ES" sz="3600" b="1" dirty="0" smtClean="0"/>
              <a:t>DEMANDA EN SALUD MENTAL DESDE ATENCIÓN PRIMARIA</a:t>
            </a:r>
            <a:endParaRPr lang="es-ES" sz="3600" b="1" dirty="0"/>
          </a:p>
        </p:txBody>
      </p:sp>
    </p:spTree>
    <p:extLst>
      <p:ext uri="{BB962C8B-B14F-4D97-AF65-F5344CB8AC3E}">
        <p14:creationId xmlns:p14="http://schemas.microsoft.com/office/powerpoint/2010/main" val="39537200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s-ES" sz="3200" b="1" dirty="0">
                <a:latin typeface="Chalkduster"/>
                <a:cs typeface="Chalkduster"/>
              </a:rPr>
              <a:t>25.- ¿Cuáles son los medios de formación continuada en SM más frecuentes de los que </a:t>
            </a:r>
            <a:r>
              <a:rPr lang="es-ES" sz="3200" b="1" dirty="0" smtClean="0">
                <a:latin typeface="Chalkduster"/>
                <a:cs typeface="Chalkduster"/>
              </a:rPr>
              <a:t>haces </a:t>
            </a:r>
            <a:r>
              <a:rPr lang="es-ES" sz="3200" b="1" dirty="0">
                <a:latin typeface="Chalkduster"/>
                <a:cs typeface="Chalkduster"/>
              </a:rPr>
              <a:t>uso</a:t>
            </a:r>
            <a:r>
              <a:rPr lang="es-ES" sz="3200" b="1" dirty="0" smtClean="0">
                <a:latin typeface="Chalkduster"/>
                <a:cs typeface="Chalkduster"/>
              </a:rPr>
              <a:t>?</a:t>
            </a:r>
            <a:r>
              <a:rPr lang="es-ES" sz="3200" dirty="0" smtClean="0">
                <a:latin typeface="Chalkduster"/>
                <a:cs typeface="Chalkduster"/>
              </a:rPr>
              <a:t> </a:t>
            </a:r>
            <a:endParaRPr lang="es-ES" sz="3200" dirty="0">
              <a:latin typeface="Chalkduster"/>
              <a:cs typeface="Chalkduster"/>
            </a:endParaRPr>
          </a:p>
        </p:txBody>
      </p:sp>
      <p:pic>
        <p:nvPicPr>
          <p:cNvPr id="7" name="Marcador de contenido 6"/>
          <p:cNvPicPr>
            <a:picLocks noGrp="1" noChangeAspect="1"/>
          </p:cNvPicPr>
          <p:nvPr>
            <p:ph sz="half" idx="2"/>
          </p:nvPr>
        </p:nvPicPr>
        <p:blipFill rotWithShape="1">
          <a:blip r:embed="rId2"/>
          <a:srcRect l="-7809" r="-7809" b="77568"/>
          <a:stretch/>
        </p:blipFill>
        <p:spPr>
          <a:xfrm rot="1609720">
            <a:off x="8331854" y="4263903"/>
            <a:ext cx="3846918" cy="976100"/>
          </a:xfrm>
        </p:spPr>
      </p:pic>
      <p:graphicFrame>
        <p:nvGraphicFramePr>
          <p:cNvPr id="5" name="Gráfico 4"/>
          <p:cNvGraphicFramePr/>
          <p:nvPr>
            <p:extLst>
              <p:ext uri="{D42A27DB-BD31-4B8C-83A1-F6EECF244321}">
                <p14:modId xmlns:p14="http://schemas.microsoft.com/office/powerpoint/2010/main" val="2835071572"/>
              </p:ext>
            </p:extLst>
          </p:nvPr>
        </p:nvGraphicFramePr>
        <p:xfrm>
          <a:off x="2228612" y="1930973"/>
          <a:ext cx="5410829" cy="37098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Rayo 2"/>
          <p:cNvSpPr/>
          <p:nvPr/>
        </p:nvSpPr>
        <p:spPr>
          <a:xfrm>
            <a:off x="1061685" y="2023917"/>
            <a:ext cx="1657020" cy="1101248"/>
          </a:xfrm>
          <a:prstGeom prst="lightningBolt">
            <a:avLst/>
          </a:prstGeom>
          <a:solidFill>
            <a:srgbClr val="FF0000">
              <a:alpha val="47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endParaRPr lang="es-ES" b="1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139703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199" y="365125"/>
            <a:ext cx="9332137" cy="1325563"/>
          </a:xfrm>
        </p:spPr>
        <p:txBody>
          <a:bodyPr>
            <a:noAutofit/>
          </a:bodyPr>
          <a:lstStyle/>
          <a:p>
            <a:r>
              <a:rPr lang="es-ES_tradnl" sz="3600" b="1" dirty="0">
                <a:latin typeface="Chalkduster"/>
                <a:cs typeface="Chalkduster"/>
              </a:rPr>
              <a:t>1.- Para </a:t>
            </a:r>
            <a:r>
              <a:rPr lang="es-ES_tradnl" sz="3600" b="1" dirty="0" smtClean="0">
                <a:latin typeface="Chalkduster"/>
                <a:cs typeface="Chalkduster"/>
              </a:rPr>
              <a:t>ti, ¿cual </a:t>
            </a:r>
            <a:r>
              <a:rPr lang="es-ES_tradnl" sz="3600" b="1" dirty="0">
                <a:latin typeface="Chalkduster"/>
                <a:cs typeface="Chalkduster"/>
              </a:rPr>
              <a:t>es el trastorno psiquiátrico más frecuente en </a:t>
            </a:r>
            <a:r>
              <a:rPr lang="es-ES_tradnl" sz="3600" b="1" dirty="0" smtClean="0">
                <a:latin typeface="Chalkduster"/>
                <a:cs typeface="Chalkduster"/>
              </a:rPr>
              <a:t>tu </a:t>
            </a:r>
            <a:r>
              <a:rPr lang="es-ES_tradnl" sz="3600" b="1" dirty="0">
                <a:latin typeface="Chalkduster"/>
                <a:cs typeface="Chalkduster"/>
              </a:rPr>
              <a:t>consulta? </a:t>
            </a:r>
            <a:endParaRPr lang="es-ES" sz="3600" dirty="0">
              <a:latin typeface="Chalkduster"/>
              <a:cs typeface="Chalkduster"/>
            </a:endParaRPr>
          </a:p>
        </p:txBody>
      </p:sp>
      <p:graphicFrame>
        <p:nvGraphicFramePr>
          <p:cNvPr id="5" name="Marcador de contenido 4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668954488"/>
              </p:ext>
            </p:extLst>
          </p:nvPr>
        </p:nvGraphicFramePr>
        <p:xfrm>
          <a:off x="818356" y="2143102"/>
          <a:ext cx="5181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8" name="Marcador de contenido 7"/>
          <p:cNvPicPr>
            <a:picLocks noGrp="1" noChangeAspect="1"/>
          </p:cNvPicPr>
          <p:nvPr>
            <p:ph sz="half" idx="2"/>
          </p:nvPr>
        </p:nvPicPr>
        <p:blipFill>
          <a:blip r:embed="rId3"/>
          <a:srcRect t="-12842" b="-12842"/>
          <a:stretch>
            <a:fillRect/>
          </a:stretch>
        </p:blipFill>
        <p:spPr>
          <a:xfrm>
            <a:off x="7476125" y="1912207"/>
            <a:ext cx="4613740" cy="4351338"/>
          </a:xfrm>
        </p:spPr>
      </p:pic>
    </p:spTree>
    <p:extLst>
      <p:ext uri="{BB962C8B-B14F-4D97-AF65-F5344CB8AC3E}">
        <p14:creationId xmlns:p14="http://schemas.microsoft.com/office/powerpoint/2010/main" val="8952505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82600" y="365125"/>
            <a:ext cx="11480800" cy="1325563"/>
          </a:xfrm>
        </p:spPr>
        <p:txBody>
          <a:bodyPr>
            <a:noAutofit/>
          </a:bodyPr>
          <a:lstStyle/>
          <a:p>
            <a:r>
              <a:rPr lang="es-ES_tradnl" sz="3600" b="1" dirty="0">
                <a:latin typeface="Chalkduster"/>
                <a:cs typeface="Chalkduster"/>
              </a:rPr>
              <a:t>1.- Para </a:t>
            </a:r>
            <a:r>
              <a:rPr lang="es-ES_tradnl" sz="3600" b="1" dirty="0" smtClean="0">
                <a:latin typeface="Chalkduster"/>
                <a:cs typeface="Chalkduster"/>
              </a:rPr>
              <a:t>ti, </a:t>
            </a:r>
            <a:r>
              <a:rPr lang="es-ES_tradnl" sz="3600" b="1" dirty="0">
                <a:latin typeface="Chalkduster"/>
                <a:cs typeface="Chalkduster"/>
              </a:rPr>
              <a:t>¿ cual es el trastorno psiquiátrico más frecuente en </a:t>
            </a:r>
            <a:r>
              <a:rPr lang="es-ES_tradnl" sz="3600" b="1" dirty="0" smtClean="0">
                <a:latin typeface="Chalkduster"/>
                <a:cs typeface="Chalkduster"/>
              </a:rPr>
              <a:t>tu </a:t>
            </a:r>
            <a:r>
              <a:rPr lang="es-ES_tradnl" sz="3600" b="1" dirty="0">
                <a:latin typeface="Chalkduster"/>
                <a:cs typeface="Chalkduster"/>
              </a:rPr>
              <a:t>consulta? </a:t>
            </a:r>
            <a:endParaRPr lang="es-ES" sz="3600" dirty="0">
              <a:latin typeface="Chalkduster"/>
              <a:cs typeface="Chalkduster"/>
            </a:endParaRPr>
          </a:p>
        </p:txBody>
      </p:sp>
      <p:graphicFrame>
        <p:nvGraphicFramePr>
          <p:cNvPr id="6" name="Marcador de contenido 5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406631109"/>
              </p:ext>
            </p:extLst>
          </p:nvPr>
        </p:nvGraphicFramePr>
        <p:xfrm>
          <a:off x="0" y="1689100"/>
          <a:ext cx="12192000" cy="40108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Elipse 3"/>
          <p:cNvSpPr/>
          <p:nvPr/>
        </p:nvSpPr>
        <p:spPr>
          <a:xfrm>
            <a:off x="1655031" y="2144165"/>
            <a:ext cx="535804" cy="535741"/>
          </a:xfrm>
          <a:prstGeom prst="ellipse">
            <a:avLst/>
          </a:prstGeom>
          <a:noFill/>
          <a:ln w="57150" cap="flat" cmpd="sng">
            <a:solidFill>
              <a:srgbClr val="FF0000"/>
            </a:solidFill>
            <a:bevel/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Elipse 4"/>
          <p:cNvSpPr/>
          <p:nvPr/>
        </p:nvSpPr>
        <p:spPr>
          <a:xfrm>
            <a:off x="751845" y="4374497"/>
            <a:ext cx="535804" cy="535741"/>
          </a:xfrm>
          <a:prstGeom prst="ellipse">
            <a:avLst/>
          </a:prstGeom>
          <a:noFill/>
          <a:ln w="57150" cap="flat" cmpd="sng">
            <a:solidFill>
              <a:schemeClr val="accent4">
                <a:lumMod val="60000"/>
                <a:lumOff val="40000"/>
              </a:schemeClr>
            </a:solidFill>
            <a:bevel/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" name="Elipse 6"/>
          <p:cNvSpPr/>
          <p:nvPr/>
        </p:nvSpPr>
        <p:spPr>
          <a:xfrm>
            <a:off x="3418845" y="4539597"/>
            <a:ext cx="535804" cy="535741"/>
          </a:xfrm>
          <a:prstGeom prst="ellipse">
            <a:avLst/>
          </a:prstGeom>
          <a:noFill/>
          <a:ln w="57150" cap="flat" cmpd="sng">
            <a:solidFill>
              <a:schemeClr val="accent4">
                <a:lumMod val="60000"/>
                <a:lumOff val="40000"/>
              </a:schemeClr>
            </a:solidFill>
            <a:bevel/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Elipse 7"/>
          <p:cNvSpPr/>
          <p:nvPr/>
        </p:nvSpPr>
        <p:spPr>
          <a:xfrm>
            <a:off x="4752345" y="4209397"/>
            <a:ext cx="535804" cy="535741"/>
          </a:xfrm>
          <a:prstGeom prst="ellipse">
            <a:avLst/>
          </a:prstGeom>
          <a:noFill/>
          <a:ln w="57150" cap="flat" cmpd="sng">
            <a:solidFill>
              <a:schemeClr val="accent4">
                <a:lumMod val="60000"/>
                <a:lumOff val="40000"/>
              </a:schemeClr>
            </a:solidFill>
            <a:bevel/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Elipse 8"/>
          <p:cNvSpPr/>
          <p:nvPr/>
        </p:nvSpPr>
        <p:spPr>
          <a:xfrm>
            <a:off x="6047745" y="4476097"/>
            <a:ext cx="535804" cy="535741"/>
          </a:xfrm>
          <a:prstGeom prst="ellipse">
            <a:avLst/>
          </a:prstGeom>
          <a:noFill/>
          <a:ln w="57150" cap="flat" cmpd="sng">
            <a:solidFill>
              <a:schemeClr val="accent4">
                <a:lumMod val="60000"/>
                <a:lumOff val="40000"/>
              </a:schemeClr>
            </a:solidFill>
            <a:bevel/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Elipse 9"/>
          <p:cNvSpPr/>
          <p:nvPr/>
        </p:nvSpPr>
        <p:spPr>
          <a:xfrm>
            <a:off x="7355845" y="4653897"/>
            <a:ext cx="535804" cy="535741"/>
          </a:xfrm>
          <a:prstGeom prst="ellipse">
            <a:avLst/>
          </a:prstGeom>
          <a:noFill/>
          <a:ln w="57150" cap="flat" cmpd="sng">
            <a:solidFill>
              <a:schemeClr val="accent4">
                <a:lumMod val="60000"/>
                <a:lumOff val="40000"/>
              </a:schemeClr>
            </a:solidFill>
            <a:bevel/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1" name="Elipse 10"/>
          <p:cNvSpPr/>
          <p:nvPr/>
        </p:nvSpPr>
        <p:spPr>
          <a:xfrm>
            <a:off x="8676645" y="4260197"/>
            <a:ext cx="535804" cy="535741"/>
          </a:xfrm>
          <a:prstGeom prst="ellipse">
            <a:avLst/>
          </a:prstGeom>
          <a:noFill/>
          <a:ln w="57150" cap="flat" cmpd="sng">
            <a:solidFill>
              <a:schemeClr val="accent4">
                <a:lumMod val="60000"/>
                <a:lumOff val="40000"/>
              </a:schemeClr>
            </a:solidFill>
            <a:bevel/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2" name="Elipse 11"/>
          <p:cNvSpPr/>
          <p:nvPr/>
        </p:nvSpPr>
        <p:spPr>
          <a:xfrm>
            <a:off x="9997445" y="4628497"/>
            <a:ext cx="535804" cy="535741"/>
          </a:xfrm>
          <a:prstGeom prst="ellipse">
            <a:avLst/>
          </a:prstGeom>
          <a:noFill/>
          <a:ln w="57150" cap="flat" cmpd="sng">
            <a:solidFill>
              <a:schemeClr val="accent4">
                <a:lumMod val="60000"/>
                <a:lumOff val="40000"/>
              </a:schemeClr>
            </a:solidFill>
            <a:bevel/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Elipse 12"/>
          <p:cNvSpPr/>
          <p:nvPr/>
        </p:nvSpPr>
        <p:spPr>
          <a:xfrm>
            <a:off x="11330945" y="4628497"/>
            <a:ext cx="535804" cy="535741"/>
          </a:xfrm>
          <a:prstGeom prst="ellipse">
            <a:avLst/>
          </a:prstGeom>
          <a:noFill/>
          <a:ln w="57150" cap="flat" cmpd="sng">
            <a:solidFill>
              <a:schemeClr val="accent4">
                <a:lumMod val="60000"/>
                <a:lumOff val="40000"/>
              </a:schemeClr>
            </a:solidFill>
            <a:bevel/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46134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44500" y="365125"/>
            <a:ext cx="11506200" cy="1325563"/>
          </a:xfrm>
        </p:spPr>
        <p:txBody>
          <a:bodyPr>
            <a:noAutofit/>
          </a:bodyPr>
          <a:lstStyle/>
          <a:p>
            <a:r>
              <a:rPr lang="es-ES_tradnl" sz="3600" b="1" dirty="0">
                <a:latin typeface="Chalkduster"/>
                <a:cs typeface="Chalkduster"/>
              </a:rPr>
              <a:t>2.- ¿Qué % de </a:t>
            </a:r>
            <a:r>
              <a:rPr lang="es-ES_tradnl" sz="3600" b="1" dirty="0" smtClean="0">
                <a:latin typeface="Chalkduster"/>
                <a:cs typeface="Chalkduster"/>
              </a:rPr>
              <a:t>tus </a:t>
            </a:r>
            <a:r>
              <a:rPr lang="es-ES_tradnl" sz="3600" b="1" dirty="0">
                <a:latin typeface="Chalkduster"/>
                <a:cs typeface="Chalkduster"/>
              </a:rPr>
              <a:t>consultas </a:t>
            </a:r>
            <a:r>
              <a:rPr lang="es-ES_tradnl" sz="3600" b="1" dirty="0" smtClean="0">
                <a:latin typeface="Chalkduster"/>
                <a:cs typeface="Chalkduster"/>
              </a:rPr>
              <a:t>consideras </a:t>
            </a:r>
            <a:r>
              <a:rPr lang="es-ES_tradnl" sz="3600" b="1" dirty="0">
                <a:latin typeface="Chalkduster"/>
                <a:cs typeface="Chalkduster"/>
              </a:rPr>
              <a:t>que se producen por problemas de salud mental? </a:t>
            </a:r>
            <a:endParaRPr lang="es-ES" sz="3600" b="1" dirty="0">
              <a:latin typeface="Chalkduster"/>
              <a:cs typeface="Chalkduster"/>
            </a:endParaRPr>
          </a:p>
        </p:txBody>
      </p:sp>
      <p:graphicFrame>
        <p:nvGraphicFramePr>
          <p:cNvPr id="5" name="Marcador de contenido 4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975991457"/>
              </p:ext>
            </p:extLst>
          </p:nvPr>
        </p:nvGraphicFramePr>
        <p:xfrm>
          <a:off x="838200" y="2158999"/>
          <a:ext cx="5181600" cy="4017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Marcador de contenido 5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666500135"/>
              </p:ext>
            </p:extLst>
          </p:nvPr>
        </p:nvGraphicFramePr>
        <p:xfrm>
          <a:off x="7707047" y="1840055"/>
          <a:ext cx="4310656" cy="39464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cxnSp>
        <p:nvCxnSpPr>
          <p:cNvPr id="7" name="Conector recto de flecha 6"/>
          <p:cNvCxnSpPr/>
          <p:nvPr/>
        </p:nvCxnSpPr>
        <p:spPr>
          <a:xfrm flipV="1">
            <a:off x="8422413" y="4683705"/>
            <a:ext cx="1657020" cy="615112"/>
          </a:xfrm>
          <a:prstGeom prst="straightConnector1">
            <a:avLst/>
          </a:prstGeom>
          <a:ln w="38100" cmpd="sng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892246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216307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es-ES_tradnl" sz="3600" b="1" dirty="0">
                <a:latin typeface="Chalkduster"/>
                <a:cs typeface="Chalkduster"/>
              </a:rPr>
              <a:t>4.- Por grupos de edad, ¿quiénes consultan más por este tipo de problemas? </a:t>
            </a:r>
            <a:endParaRPr lang="es-ES" sz="3600" dirty="0">
              <a:latin typeface="Chalkduster"/>
              <a:cs typeface="Chalkduster"/>
            </a:endParaRPr>
          </a:p>
        </p:txBody>
      </p:sp>
      <p:pic>
        <p:nvPicPr>
          <p:cNvPr id="5" name="Marcador de contenido 4"/>
          <p:cNvPicPr>
            <a:picLocks noGrp="1" noChangeAspect="1"/>
          </p:cNvPicPr>
          <p:nvPr>
            <p:ph sz="half" idx="1"/>
          </p:nvPr>
        </p:nvPicPr>
        <p:blipFill>
          <a:blip r:embed="rId3"/>
          <a:srcRect t="-33977" b="-33977"/>
          <a:stretch>
            <a:fillRect/>
          </a:stretch>
        </p:blipFill>
        <p:spPr>
          <a:xfrm>
            <a:off x="8729263" y="764806"/>
            <a:ext cx="2640074" cy="2748780"/>
          </a:xfrm>
        </p:spPr>
      </p:pic>
      <p:graphicFrame>
        <p:nvGraphicFramePr>
          <p:cNvPr id="6" name="Gráfico 5"/>
          <p:cNvGraphicFramePr/>
          <p:nvPr>
            <p:extLst>
              <p:ext uri="{D42A27DB-BD31-4B8C-83A1-F6EECF244321}">
                <p14:modId xmlns:p14="http://schemas.microsoft.com/office/powerpoint/2010/main" val="3385789566"/>
              </p:ext>
            </p:extLst>
          </p:nvPr>
        </p:nvGraphicFramePr>
        <p:xfrm>
          <a:off x="707201" y="2294418"/>
          <a:ext cx="4604021" cy="37717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9" name="Marcador de contenido 5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999748835"/>
              </p:ext>
            </p:extLst>
          </p:nvPr>
        </p:nvGraphicFramePr>
        <p:xfrm>
          <a:off x="6130277" y="2785048"/>
          <a:ext cx="6061723" cy="29004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0" name="Elipse 9"/>
          <p:cNvSpPr/>
          <p:nvPr/>
        </p:nvSpPr>
        <p:spPr>
          <a:xfrm>
            <a:off x="10608014" y="1587333"/>
            <a:ext cx="865960" cy="548351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400" dirty="0" smtClean="0">
                <a:latin typeface="Chalkduster"/>
                <a:cs typeface="Chalkduster"/>
              </a:rPr>
              <a:t>94%</a:t>
            </a:r>
            <a:endParaRPr lang="es-ES" sz="1400" dirty="0">
              <a:latin typeface="Chalkduster"/>
              <a:cs typeface="Chalkduster"/>
            </a:endParaRPr>
          </a:p>
        </p:txBody>
      </p:sp>
      <p:cxnSp>
        <p:nvCxnSpPr>
          <p:cNvPr id="7" name="Conector recto 6"/>
          <p:cNvCxnSpPr/>
          <p:nvPr/>
        </p:nvCxnSpPr>
        <p:spPr>
          <a:xfrm flipV="1">
            <a:off x="4455101" y="3541854"/>
            <a:ext cx="724328" cy="714323"/>
          </a:xfrm>
          <a:prstGeom prst="line">
            <a:avLst/>
          </a:prstGeom>
          <a:ln w="3810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Conector recto 7"/>
          <p:cNvCxnSpPr/>
          <p:nvPr/>
        </p:nvCxnSpPr>
        <p:spPr>
          <a:xfrm flipV="1">
            <a:off x="4379289" y="4448262"/>
            <a:ext cx="724328" cy="714323"/>
          </a:xfrm>
          <a:prstGeom prst="line">
            <a:avLst/>
          </a:prstGeom>
          <a:ln w="1905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190721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s-ES_tradnl" sz="2800" b="1" dirty="0">
                <a:latin typeface="Chalkduster"/>
                <a:cs typeface="Chalkduster"/>
              </a:rPr>
              <a:t>6.- De entre los diferentes trastornos mentales indicados en la pregunta nº 1, </a:t>
            </a:r>
            <a:r>
              <a:rPr lang="es-ES_tradnl" sz="2800" b="1" dirty="0" smtClean="0">
                <a:latin typeface="Chalkduster"/>
                <a:cs typeface="Chalkduster"/>
              </a:rPr>
              <a:t>indica </a:t>
            </a:r>
            <a:r>
              <a:rPr lang="es-ES_tradnl" sz="2800" b="1" dirty="0">
                <a:latin typeface="Chalkduster"/>
                <a:cs typeface="Chalkduster"/>
              </a:rPr>
              <a:t>que diagnóstico </a:t>
            </a:r>
            <a:r>
              <a:rPr lang="es-ES_tradnl" sz="2800" b="1" dirty="0" smtClean="0">
                <a:latin typeface="Chalkduster"/>
                <a:cs typeface="Chalkduster"/>
              </a:rPr>
              <a:t>crees </a:t>
            </a:r>
            <a:r>
              <a:rPr lang="es-ES_tradnl" sz="2800" b="1" dirty="0">
                <a:latin typeface="Chalkduster"/>
                <a:cs typeface="Chalkduster"/>
              </a:rPr>
              <a:t>que ha aumentado más en los últimos 5 años</a:t>
            </a:r>
            <a:r>
              <a:rPr lang="es-ES_tradnl" sz="2800" b="1" dirty="0" smtClean="0">
                <a:latin typeface="Chalkduster"/>
                <a:cs typeface="Chalkduster"/>
              </a:rPr>
              <a:t>:</a:t>
            </a:r>
            <a:endParaRPr lang="es-ES" sz="2800" dirty="0">
              <a:latin typeface="Chalkduster"/>
              <a:cs typeface="Chalkduster"/>
            </a:endParaRPr>
          </a:p>
        </p:txBody>
      </p:sp>
      <p:pic>
        <p:nvPicPr>
          <p:cNvPr id="6" name="Marcador de contenido 5"/>
          <p:cNvPicPr>
            <a:picLocks noGrp="1" noChangeAspect="1"/>
          </p:cNvPicPr>
          <p:nvPr>
            <p:ph sz="half" idx="2"/>
          </p:nvPr>
        </p:nvPicPr>
        <p:blipFill>
          <a:blip r:embed="rId2"/>
          <a:srcRect l="383" r="383"/>
          <a:stretch>
            <a:fillRect/>
          </a:stretch>
        </p:blipFill>
        <p:spPr>
          <a:xfrm>
            <a:off x="8136419" y="1558472"/>
            <a:ext cx="4055581" cy="3622004"/>
          </a:xfrm>
        </p:spPr>
      </p:pic>
      <p:graphicFrame>
        <p:nvGraphicFramePr>
          <p:cNvPr id="5" name="Marcador de contenido 4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821867160"/>
              </p:ext>
            </p:extLst>
          </p:nvPr>
        </p:nvGraphicFramePr>
        <p:xfrm>
          <a:off x="838200" y="1825625"/>
          <a:ext cx="5181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Rectángulo 6"/>
          <p:cNvSpPr/>
          <p:nvPr/>
        </p:nvSpPr>
        <p:spPr>
          <a:xfrm>
            <a:off x="9915247" y="4141495"/>
            <a:ext cx="2006140" cy="1197716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4000" b="1" dirty="0" smtClean="0">
                <a:solidFill>
                  <a:schemeClr val="tx1"/>
                </a:solidFill>
                <a:latin typeface="Chalkduster"/>
                <a:cs typeface="Chalkduster"/>
              </a:rPr>
              <a:t>31,3%</a:t>
            </a:r>
            <a:endParaRPr lang="es-ES" sz="4000" b="1" dirty="0">
              <a:solidFill>
                <a:schemeClr val="tx1"/>
              </a:solidFill>
              <a:latin typeface="Chalkduster"/>
              <a:cs typeface="Chalkduster"/>
            </a:endParaRPr>
          </a:p>
        </p:txBody>
      </p:sp>
    </p:spTree>
    <p:extLst>
      <p:ext uri="{BB962C8B-B14F-4D97-AF65-F5344CB8AC3E}">
        <p14:creationId xmlns:p14="http://schemas.microsoft.com/office/powerpoint/2010/main" val="10003919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SVMFiC">
      <a:dk1>
        <a:sysClr val="windowText" lastClr="000000"/>
      </a:dk1>
      <a:lt1>
        <a:sysClr val="window" lastClr="FFFFFF"/>
      </a:lt1>
      <a:dk2>
        <a:srgbClr val="002D4D"/>
      </a:dk2>
      <a:lt2>
        <a:srgbClr val="E7E6E6"/>
      </a:lt2>
      <a:accent1>
        <a:srgbClr val="004A80"/>
      </a:accent1>
      <a:accent2>
        <a:srgbClr val="E8690D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SVMFiC">
      <a:majorFont>
        <a:latin typeface="Aleo"/>
        <a:ea typeface=""/>
        <a:cs typeface=""/>
      </a:majorFont>
      <a:minorFont>
        <a:latin typeface="Ale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Override1.xml><?xml version="1.0" encoding="utf-8"?>
<a:themeOverride xmlns:a="http://schemas.openxmlformats.org/drawingml/2006/main">
  <a:clrScheme name="SVMFiC">
    <a:dk1>
      <a:sysClr val="windowText" lastClr="000000"/>
    </a:dk1>
    <a:lt1>
      <a:sysClr val="window" lastClr="FFFFFF"/>
    </a:lt1>
    <a:dk2>
      <a:srgbClr val="002D4D"/>
    </a:dk2>
    <a:lt2>
      <a:srgbClr val="E7E6E6"/>
    </a:lt2>
    <a:accent1>
      <a:srgbClr val="004A80"/>
    </a:accent1>
    <a:accent2>
      <a:srgbClr val="E8690D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SVMFiC">
    <a:majorFont>
      <a:latin typeface="Aleo"/>
      <a:ea typeface=""/>
      <a:cs typeface=""/>
    </a:majorFont>
    <a:minorFont>
      <a:latin typeface="Aleo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SVMFiC">
    <a:dk1>
      <a:sysClr val="windowText" lastClr="000000"/>
    </a:dk1>
    <a:lt1>
      <a:sysClr val="window" lastClr="FFFFFF"/>
    </a:lt1>
    <a:dk2>
      <a:srgbClr val="002D4D"/>
    </a:dk2>
    <a:lt2>
      <a:srgbClr val="E7E6E6"/>
    </a:lt2>
    <a:accent1>
      <a:srgbClr val="004A80"/>
    </a:accent1>
    <a:accent2>
      <a:srgbClr val="E8690D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SVMFiC">
    <a:majorFont>
      <a:latin typeface="Aleo"/>
      <a:ea typeface=""/>
      <a:cs typeface=""/>
    </a:majorFont>
    <a:minorFont>
      <a:latin typeface="Aleo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SVMFiC">
    <a:dk1>
      <a:sysClr val="windowText" lastClr="000000"/>
    </a:dk1>
    <a:lt1>
      <a:sysClr val="window" lastClr="FFFFFF"/>
    </a:lt1>
    <a:dk2>
      <a:srgbClr val="002D4D"/>
    </a:dk2>
    <a:lt2>
      <a:srgbClr val="E7E6E6"/>
    </a:lt2>
    <a:accent1>
      <a:srgbClr val="004A80"/>
    </a:accent1>
    <a:accent2>
      <a:srgbClr val="E8690D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SVMFiC">
    <a:majorFont>
      <a:latin typeface="Aleo"/>
      <a:ea typeface=""/>
      <a:cs typeface=""/>
    </a:majorFont>
    <a:minorFont>
      <a:latin typeface="Aleo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SVMFiC">
    <a:dk1>
      <a:sysClr val="windowText" lastClr="000000"/>
    </a:dk1>
    <a:lt1>
      <a:sysClr val="window" lastClr="FFFFFF"/>
    </a:lt1>
    <a:dk2>
      <a:srgbClr val="002D4D"/>
    </a:dk2>
    <a:lt2>
      <a:srgbClr val="E7E6E6"/>
    </a:lt2>
    <a:accent1>
      <a:srgbClr val="004A80"/>
    </a:accent1>
    <a:accent2>
      <a:srgbClr val="E8690D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SVMFiC">
    <a:majorFont>
      <a:latin typeface="Aleo"/>
      <a:ea typeface=""/>
      <a:cs typeface=""/>
    </a:majorFont>
    <a:minorFont>
      <a:latin typeface="Aleo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5.xml><?xml version="1.0" encoding="utf-8"?>
<a:themeOverride xmlns:a="http://schemas.openxmlformats.org/drawingml/2006/main">
  <a:clrScheme name="SVMFiC">
    <a:dk1>
      <a:sysClr val="windowText" lastClr="000000"/>
    </a:dk1>
    <a:lt1>
      <a:sysClr val="window" lastClr="FFFFFF"/>
    </a:lt1>
    <a:dk2>
      <a:srgbClr val="002D4D"/>
    </a:dk2>
    <a:lt2>
      <a:srgbClr val="E7E6E6"/>
    </a:lt2>
    <a:accent1>
      <a:srgbClr val="004A80"/>
    </a:accent1>
    <a:accent2>
      <a:srgbClr val="E8690D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SVMFiC">
    <a:majorFont>
      <a:latin typeface="Aleo"/>
      <a:ea typeface=""/>
      <a:cs typeface=""/>
    </a:majorFont>
    <a:minorFont>
      <a:latin typeface="Aleo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6.xml><?xml version="1.0" encoding="utf-8"?>
<a:themeOverride xmlns:a="http://schemas.openxmlformats.org/drawingml/2006/main">
  <a:clrScheme name="SVMFiC">
    <a:dk1>
      <a:sysClr val="windowText" lastClr="000000"/>
    </a:dk1>
    <a:lt1>
      <a:sysClr val="window" lastClr="FFFFFF"/>
    </a:lt1>
    <a:dk2>
      <a:srgbClr val="002D4D"/>
    </a:dk2>
    <a:lt2>
      <a:srgbClr val="E7E6E6"/>
    </a:lt2>
    <a:accent1>
      <a:srgbClr val="004A80"/>
    </a:accent1>
    <a:accent2>
      <a:srgbClr val="E8690D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SVMFiC">
    <a:majorFont>
      <a:latin typeface="Aleo"/>
      <a:ea typeface=""/>
      <a:cs typeface=""/>
    </a:majorFont>
    <a:minorFont>
      <a:latin typeface="Aleo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7.xml><?xml version="1.0" encoding="utf-8"?>
<a:themeOverride xmlns:a="http://schemas.openxmlformats.org/drawingml/2006/main">
  <a:clrScheme name="SVMFiC">
    <a:dk1>
      <a:sysClr val="windowText" lastClr="000000"/>
    </a:dk1>
    <a:lt1>
      <a:sysClr val="window" lastClr="FFFFFF"/>
    </a:lt1>
    <a:dk2>
      <a:srgbClr val="002D4D"/>
    </a:dk2>
    <a:lt2>
      <a:srgbClr val="E7E6E6"/>
    </a:lt2>
    <a:accent1>
      <a:srgbClr val="004A80"/>
    </a:accent1>
    <a:accent2>
      <a:srgbClr val="E8690D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SVMFiC">
    <a:majorFont>
      <a:latin typeface="Aleo"/>
      <a:ea typeface=""/>
      <a:cs typeface=""/>
    </a:majorFont>
    <a:minorFont>
      <a:latin typeface="Aleo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4798</TotalTime>
  <Words>951</Words>
  <Application>Microsoft Macintosh PowerPoint</Application>
  <PresentationFormat>Personalizado</PresentationFormat>
  <Paragraphs>130</Paragraphs>
  <Slides>40</Slides>
  <Notes>4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40</vt:i4>
      </vt:variant>
    </vt:vector>
  </HeadingPairs>
  <TitlesOfParts>
    <vt:vector size="41" baseType="lpstr">
      <vt:lpstr>Office Theme</vt:lpstr>
      <vt:lpstr>     EXPERIENCIA   Encuesta AP_Salud Mental </vt:lpstr>
      <vt:lpstr>Participación</vt:lpstr>
      <vt:lpstr>Presentación de PowerPoint</vt:lpstr>
      <vt:lpstr>APARTADO I DEMANDA EN SALUD MENTAL DESDE ATENCIÓN PRIMARIA</vt:lpstr>
      <vt:lpstr>1.- Para ti, ¿cual es el trastorno psiquiátrico más frecuente en tu consulta? </vt:lpstr>
      <vt:lpstr>1.- Para ti, ¿ cual es el trastorno psiquiátrico más frecuente en tu consulta? </vt:lpstr>
      <vt:lpstr>2.- ¿Qué % de tus consultas consideras que se producen por problemas de salud mental? </vt:lpstr>
      <vt:lpstr>4.- Por grupos de edad, ¿quiénes consultan más por este tipo de problemas? </vt:lpstr>
      <vt:lpstr>6.- De entre los diferentes trastornos mentales indicados en la pregunta nº 1, indica que diagnóstico crees que ha aumentado más en los últimos 5 años:</vt:lpstr>
      <vt:lpstr>APARTADO II ATENCIÓN A LA SALUD MENTAL DESDE ATENCIÓN PRIMARIA</vt:lpstr>
      <vt:lpstr>7.- ¿Qué porcentaje de pacientes en los que detectas problemas de salud mental derivas a USM? </vt:lpstr>
      <vt:lpstr>8.- ¿Qué factores te condicionan más a la hora de derivar a un paciente a la USM? </vt:lpstr>
      <vt:lpstr>9.- ¿Tienes claros los criterios necesarios para valorar si un paciente debe ser derivado a la USM con carácter urgente, preferente u ordinario? </vt:lpstr>
      <vt:lpstr>.- Otros resultados </vt:lpstr>
      <vt:lpstr>APARTADO III EL MÉDICO DE FAMILIA ANTE EL ENFERMO CON TRASTORNO MENTAL</vt:lpstr>
      <vt:lpstr>13.- ¿Consideras que dispones de la formación necesaria para orientar, diagnosticar y tratar a un paciente con problemas de salud mental?  </vt:lpstr>
      <vt:lpstr>14.- Señale que tipo de interés te crean los pacientes con problemas de salud mental:</vt:lpstr>
      <vt:lpstr>15.- ¿Qué tipo de paciente te crea mayor tensión emocional?</vt:lpstr>
      <vt:lpstr>15.- ¿Qué tipo de paciente te crea mayor tensión emocional? </vt:lpstr>
      <vt:lpstr>APARTADO IV COORDINACIÓN AP / SM</vt:lpstr>
      <vt:lpstr>16.- ¿Te encuentras con dificultades para derivar a tus pacientes a la USM? </vt:lpstr>
      <vt:lpstr>17.- ¿Cuáles son las razones más frecuentes que dificultan la derivación de pacientes a la USM?</vt:lpstr>
      <vt:lpstr>17.- ¿Cuáles son las razones más frecuentes que dificultan la derivación de pacientes a la USM?</vt:lpstr>
      <vt:lpstr>17.- ¿Cuáles son las razones más frecuentes que dificultan la derivación de pacientes a la USM?</vt:lpstr>
      <vt:lpstr>17.- ¿Cuáles son las razones más frecuentes que dificultan la derivación de pacientes a la USM?</vt:lpstr>
      <vt:lpstr>17.- ¿Cuáles son las razones más frecuentes que dificultan la derivación de pacientes a la USM?</vt:lpstr>
      <vt:lpstr>17.- ¿Cuáles son las razones más frecuentes que dificultan la derivación de pacientes a la USM?</vt:lpstr>
      <vt:lpstr>18.- ¿Cómo consideras la respuesta asistencial en los siguientes casos? </vt:lpstr>
      <vt:lpstr>18.- ¿Cómo consideras la respuesta asistencial en los siguientes casos? </vt:lpstr>
      <vt:lpstr>18.- ¿Cómo consideras la respuesta asistencial en los siguientes casos? </vt:lpstr>
      <vt:lpstr>18.- ¿Cómo consideras la respuesta asistencial en los siguientes casos? </vt:lpstr>
      <vt:lpstr>18.- ¿Cómo consideras la respuesta asistencial en los siguientes casos?  </vt:lpstr>
      <vt:lpstr>21.- ¿Crees que son necesarias las reuniones entre AP y SM? </vt:lpstr>
      <vt:lpstr>19.- ¿Conoces la existencia de reuniones periódicas entre AP y SM?  </vt:lpstr>
      <vt:lpstr>20.- ¿Cómo calificarías la manera en que se llevan a cabo las reuniones entre AP y USM? </vt:lpstr>
      <vt:lpstr>22.- Según tu opinión, las reuniones entre AP y USM deberían implicar la participación de: </vt:lpstr>
      <vt:lpstr>24.- ¿Qué frecuencia consideras más adecuada para estas reuniones? </vt:lpstr>
      <vt:lpstr>23.- ¿Qué actividades crees que deben desarrollarse en estas reuniones?</vt:lpstr>
      <vt:lpstr>APARTADO V FORMACIÓN CONTINUADA Y SALUD MENTAL</vt:lpstr>
      <vt:lpstr>25.- ¿Cuáles son los medios de formación continuada en SM más frecuentes de los que haces uso? 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Javier Sorribes</dc:creator>
  <cp:lastModifiedBy>Jose Minguez Platero</cp:lastModifiedBy>
  <cp:revision>146</cp:revision>
  <dcterms:created xsi:type="dcterms:W3CDTF">2015-06-05T15:12:41Z</dcterms:created>
  <dcterms:modified xsi:type="dcterms:W3CDTF">2017-12-07T01:28:26Z</dcterms:modified>
</cp:coreProperties>
</file>